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3"/>
  </p:notesMasterIdLst>
  <p:sldIdLst>
    <p:sldId id="256" r:id="rId2"/>
    <p:sldId id="309" r:id="rId3"/>
    <p:sldId id="383" r:id="rId4"/>
    <p:sldId id="405" r:id="rId5"/>
    <p:sldId id="395" r:id="rId6"/>
    <p:sldId id="401" r:id="rId7"/>
    <p:sldId id="402" r:id="rId8"/>
    <p:sldId id="403" r:id="rId9"/>
    <p:sldId id="341" r:id="rId10"/>
    <p:sldId id="406" r:id="rId11"/>
    <p:sldId id="407" r:id="rId12"/>
    <p:sldId id="353" r:id="rId13"/>
    <p:sldId id="375" r:id="rId14"/>
    <p:sldId id="371" r:id="rId15"/>
    <p:sldId id="397" r:id="rId16"/>
    <p:sldId id="381" r:id="rId17"/>
    <p:sldId id="413" r:id="rId18"/>
    <p:sldId id="372" r:id="rId19"/>
    <p:sldId id="296" r:id="rId20"/>
    <p:sldId id="301" r:id="rId21"/>
    <p:sldId id="302" r:id="rId22"/>
    <p:sldId id="410" r:id="rId23"/>
    <p:sldId id="303" r:id="rId24"/>
    <p:sldId id="304" r:id="rId25"/>
    <p:sldId id="305" r:id="rId26"/>
    <p:sldId id="408" r:id="rId27"/>
    <p:sldId id="306" r:id="rId28"/>
    <p:sldId id="307" r:id="rId29"/>
    <p:sldId id="414" r:id="rId30"/>
    <p:sldId id="308" r:id="rId31"/>
    <p:sldId id="41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67CF8-1364-4B7B-BBBD-5C2CDE9D59B9}" type="datetimeFigureOut">
              <a:rPr lang="en-US" smtClean="0"/>
              <a:pPr/>
              <a:t>8/22/2008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1794A-EB5B-4673-A01F-C73B58AE0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8170B-C2D4-4289-8B57-D23AF376BADD}" type="slidenum">
              <a:rPr lang="en-US"/>
              <a:pPr/>
              <a:t>16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3A09F-17EB-4EDD-8B8D-00BB1AE0A1CD}" type="slidenum">
              <a:rPr lang="en-US"/>
              <a:pPr/>
              <a:t>27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C096A-55ED-4E60-B7B6-2186F261DE27}" type="slidenum">
              <a:rPr lang="en-US"/>
              <a:pPr/>
              <a:t>28</a:t>
            </a:fld>
            <a:endParaRPr lang="en-US"/>
          </a:p>
        </p:txBody>
      </p:sp>
      <p:sp>
        <p:nvSpPr>
          <p:cNvPr id="30723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lIns="86493" tIns="43247" rIns="86493" bIns="43247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7F5AA-CFCD-44AB-B125-717803A5B2E3}" type="slidenum">
              <a:rPr lang="en-US"/>
              <a:pPr/>
              <a:t>30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BEF76-D74C-4F9D-A174-E2E4065592E9}" type="slidenum">
              <a:rPr lang="en-US"/>
              <a:pPr/>
              <a:t>19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66398-0257-411A-B4EC-F1615DF3A38C}" type="slidenum">
              <a:rPr lang="en-US"/>
              <a:pPr/>
              <a:t>20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C19B7-C104-4718-8815-DBCF371718B9}" type="slidenum">
              <a:rPr lang="en-US"/>
              <a:pPr/>
              <a:t>21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18D83-E8C0-465A-BE49-FAE59ADF7BFD}" type="slidenum">
              <a:rPr lang="en-US"/>
              <a:pPr/>
              <a:t>22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555E7-9F2E-42D1-AADF-5DE335089E53}" type="slidenum">
              <a:rPr lang="en-US"/>
              <a:pPr/>
              <a:t>23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403004-ECCB-4FCD-9C64-4B641E38FD92}" type="slidenum">
              <a:rPr lang="en-US"/>
              <a:pPr/>
              <a:t>24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92C7DF-6B07-437E-8137-D5211CB7C099}" type="slidenum">
              <a:rPr lang="en-US"/>
              <a:pPr/>
              <a:t>25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95F12-7902-4433-A17C-CC03C663585B}" type="slidenum">
              <a:rPr lang="en-US">
                <a:latin typeface="Times New Roman" pitchFamily="18" charset="0"/>
              </a:rPr>
              <a:pPr/>
              <a:t>26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B33CD7-E21C-4984-9241-1C85E169B56C}" type="datetime1">
              <a:rPr lang="en-US" smtClean="0"/>
              <a:pPr/>
              <a:t>8/22/2008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CB0AA5-2F99-4D32-AC9D-B4EB2A516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D817A-670E-496E-8B76-611065C83AA3}" type="datetime1">
              <a:rPr lang="en-US" smtClean="0"/>
              <a:pPr/>
              <a:t>8/22/2008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B0AA5-2F99-4D32-AC9D-B4EB2A516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C1243-F582-492F-B836-510094B8A3D5}" type="datetime1">
              <a:rPr lang="en-US" smtClean="0"/>
              <a:pPr/>
              <a:t>8/22/2008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B0AA5-2F99-4D32-AC9D-B4EB2A516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E325E-9627-4FCB-B57E-C6D0DFDF568E}" type="datetime1">
              <a:rPr lang="en-US" smtClean="0"/>
              <a:pPr/>
              <a:t>8/22/2008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B0AA5-2F99-4D32-AC9D-B4EB2A516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C3E9CE-CF6E-4146-A935-D2B1FB1B0068}" type="datetime1">
              <a:rPr lang="en-US" smtClean="0"/>
              <a:pPr/>
              <a:t>8/22/2008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B0AA5-2F99-4D32-AC9D-B4EB2A516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25085-E924-4E8D-ABA7-B9B32121AB86}" type="datetime1">
              <a:rPr lang="en-US" smtClean="0"/>
              <a:pPr/>
              <a:t>8/22/2008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B0AA5-2F99-4D32-AC9D-B4EB2A516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41D94-F879-4115-909D-F61815EA4D7E}" type="datetime1">
              <a:rPr lang="en-US" smtClean="0"/>
              <a:pPr/>
              <a:t>8/22/2008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B0AA5-2F99-4D32-AC9D-B4EB2A516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57A61-2EC7-4647-9507-13237DD34EEE}" type="datetime1">
              <a:rPr lang="en-US" smtClean="0"/>
              <a:pPr/>
              <a:t>8/22/2008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B0AA5-2F99-4D32-AC9D-B4EB2A516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C7856-6ED3-4BB7-8CBB-6801B06A233A}" type="datetime1">
              <a:rPr lang="en-US" smtClean="0"/>
              <a:pPr/>
              <a:t>8/22/2008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B0AA5-2F99-4D32-AC9D-B4EB2A516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E51384-6B73-4A1D-BC80-2B8F0A74EC08}" type="datetime1">
              <a:rPr lang="en-US" smtClean="0"/>
              <a:pPr/>
              <a:t>8/22/2008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B0AA5-2F99-4D32-AC9D-B4EB2A516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E5BE51-05A5-42DB-82AE-483B25AE692E}" type="datetime1">
              <a:rPr lang="en-US" smtClean="0"/>
              <a:pPr/>
              <a:t>8/22/2008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CB0AA5-2F99-4D32-AC9D-B4EB2A5165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BB7FF8-35DF-46BA-A5FB-8191BD6A08AC}" type="datetime1">
              <a:rPr lang="en-US" smtClean="0"/>
              <a:pPr/>
              <a:t>8/22/2008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4CB0AA5-2F99-4D32-AC9D-B4EB2A516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tags" Target="../tags/tag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audio" Target="../media/audio5.wav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 l="40958" t="17137" r="44978" b="66434"/>
          <a:stretch>
            <a:fillRect/>
          </a:stretch>
        </p:blipFill>
        <p:spPr bwMode="auto">
          <a:xfrm>
            <a:off x="2434836" y="228600"/>
            <a:ext cx="685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39686" y="342900"/>
            <a:ext cx="3946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 dirty="0">
                <a:cs typeface="Times New Roman" charset="0"/>
              </a:rPr>
              <a:t>The </a:t>
            </a:r>
            <a:r>
              <a:rPr lang="en-US" sz="2800" b="1" u="sng" dirty="0">
                <a:cs typeface="Lucida Sans Unicode" pitchFamily="34" charset="0"/>
              </a:rPr>
              <a:t>STAR</a:t>
            </a:r>
            <a:r>
              <a:rPr lang="en-US" sz="2800" b="1" u="sng" dirty="0">
                <a:cs typeface="Times New Roman" charset="0"/>
              </a:rPr>
              <a:t> Experiment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41479" y="5943600"/>
            <a:ext cx="8763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cs typeface="Times New Roman" charset="0"/>
              </a:rPr>
              <a:t>Texas A&amp;M University </a:t>
            </a:r>
            <a:r>
              <a:rPr lang="en-US" sz="2200" b="1" dirty="0">
                <a:solidFill>
                  <a:schemeClr val="bg1"/>
                </a:solidFill>
                <a:cs typeface="Times New Roman" charset="0"/>
              </a:rPr>
              <a:t>A. </a:t>
            </a:r>
            <a:r>
              <a:rPr lang="en-US" sz="2200" b="1" dirty="0" smtClean="0">
                <a:solidFill>
                  <a:schemeClr val="bg1"/>
                </a:solidFill>
                <a:cs typeface="Times New Roman" charset="0"/>
              </a:rPr>
              <a:t>M. </a:t>
            </a:r>
            <a:r>
              <a:rPr lang="en-US" sz="2200" b="1" dirty="0" err="1" smtClean="0">
                <a:solidFill>
                  <a:schemeClr val="bg1"/>
                </a:solidFill>
                <a:cs typeface="Times New Roman" charset="0"/>
              </a:rPr>
              <a:t>Hamed</a:t>
            </a:r>
            <a:r>
              <a:rPr lang="en-US" sz="2200" b="1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cs typeface="Times New Roman" charset="0"/>
              </a:rPr>
              <a:t>for the </a:t>
            </a:r>
            <a:r>
              <a:rPr lang="en-US" sz="2200" b="1" dirty="0" smtClean="0">
                <a:solidFill>
                  <a:srgbClr val="FF0000"/>
                </a:solidFill>
                <a:cs typeface="Times New Roman" charset="0"/>
              </a:rPr>
              <a:t>STAR collaboration</a:t>
            </a:r>
            <a:endParaRPr lang="en-US" sz="2200" b="1" dirty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6484" y="1143000"/>
            <a:ext cx="4908716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Direct </a:t>
            </a:r>
            <a:r>
              <a:rPr lang="en-US" sz="2800" b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Symbol"/>
              </a:rPr>
              <a:t>-charged hadrons </a:t>
            </a:r>
          </a:p>
          <a:p>
            <a:pPr algn="ctr"/>
            <a:r>
              <a:rPr lang="en-US" sz="2800" b="1" u="sng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Symbol"/>
              </a:rPr>
              <a:t>Measurements</a:t>
            </a:r>
            <a:endParaRPr lang="en-US" sz="2800" b="1" u="sng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0AA5-2F99-4D32-AC9D-B4EB2A5165C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1" name="Picture 10" descr="C:\Documents and Settings\Hamed\My Documents\My Pictures\main.pn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t="76124" r="70545"/>
          <a:stretch>
            <a:fillRect/>
          </a:stretch>
        </p:blipFill>
        <p:spPr bwMode="auto">
          <a:xfrm>
            <a:off x="3958700" y="2438400"/>
            <a:ext cx="2023537" cy="2122060"/>
          </a:xfrm>
          <a:prstGeom prst="rect">
            <a:avLst/>
          </a:prstGeom>
          <a:noFill/>
          <a:effectLst>
            <a:outerShdw blurRad="1270000" dir="240000" algn="ctr" rotWithShape="0">
              <a:srgbClr val="3366FF"/>
            </a:outerShdw>
          </a:effectLst>
          <a:scene3d>
            <a:camera prst="orthographicFront">
              <a:rot lat="0" lon="21000000" rev="0"/>
            </a:camera>
            <a:lightRig rig="threePt" dir="t"/>
          </a:scene3d>
          <a:sp3d/>
        </p:spPr>
      </p:pic>
      <p:sp>
        <p:nvSpPr>
          <p:cNvPr id="17" name="TextBox 16"/>
          <p:cNvSpPr txBox="1"/>
          <p:nvPr/>
        </p:nvSpPr>
        <p:spPr>
          <a:xfrm>
            <a:off x="1734770" y="4724400"/>
            <a:ext cx="657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Hot Quarks 2008, 18-23th August, Estes Park Colorado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 flipH="1">
            <a:off x="381000" y="1905000"/>
            <a:ext cx="3352800" cy="1981200"/>
          </a:xfrm>
          <a:prstGeom prst="cloudCallout">
            <a:avLst>
              <a:gd name="adj1" fmla="val -82320"/>
              <a:gd name="adj2" fmla="val 480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8297" y="2181761"/>
            <a:ext cx="21259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One more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ingredient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for energy loss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quantification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92803" y="76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Road Behind</a:t>
            </a:r>
            <a:endParaRPr lang="en-US" b="1" u="sng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0AA5-2F99-4D32-AC9D-B4EB2A5165C7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" name="Group 30"/>
          <p:cNvGrpSpPr/>
          <p:nvPr/>
        </p:nvGrpSpPr>
        <p:grpSpPr>
          <a:xfrm>
            <a:off x="228598" y="1905000"/>
            <a:ext cx="4648200" cy="3886200"/>
            <a:chOff x="152400" y="1752600"/>
            <a:chExt cx="4648200" cy="3886200"/>
          </a:xfrm>
        </p:grpSpPr>
        <p:grpSp>
          <p:nvGrpSpPr>
            <p:cNvPr id="6" name="Group 94"/>
            <p:cNvGrpSpPr/>
            <p:nvPr/>
          </p:nvGrpSpPr>
          <p:grpSpPr>
            <a:xfrm>
              <a:off x="152400" y="1752600"/>
              <a:ext cx="4267200" cy="3886200"/>
              <a:chOff x="-6813" y="2993136"/>
              <a:chExt cx="4267200" cy="2798064"/>
            </a:xfrm>
          </p:grpSpPr>
          <p:pic>
            <p:nvPicPr>
              <p:cNvPr id="99" name="Picture 2"/>
              <p:cNvPicPr>
                <a:picLocks noChangeArrowheads="1"/>
              </p:cNvPicPr>
              <p:nvPr/>
            </p:nvPicPr>
            <p:blipFill>
              <a:blip r:embed="rId2"/>
              <a:srcRect l="50722" t="2866" r="7423" b="28657"/>
              <a:stretch>
                <a:fillRect/>
              </a:stretch>
            </p:blipFill>
            <p:spPr bwMode="auto">
              <a:xfrm>
                <a:off x="76201" y="3357265"/>
                <a:ext cx="3962400" cy="2433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0" name="TextBox 99"/>
              <p:cNvSpPr txBox="1"/>
              <p:nvPr/>
            </p:nvSpPr>
            <p:spPr>
              <a:xfrm>
                <a:off x="1288587" y="3541776"/>
                <a:ext cx="15295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 smtClean="0"/>
                  <a:t>Hep</a:t>
                </a:r>
                <a:r>
                  <a:rPr lang="en-US" sz="1000" dirty="0" smtClean="0"/>
                  <a:t>-lat/00010027v1</a:t>
                </a:r>
                <a:endParaRPr lang="en-US" sz="10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-6813" y="3212592"/>
                <a:ext cx="4267200" cy="33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F. </a:t>
                </a:r>
                <a:r>
                  <a:rPr lang="en-US" sz="1200" dirty="0" err="1" smtClean="0"/>
                  <a:t>Karsch</a:t>
                </a:r>
                <a:r>
                  <a:rPr lang="en-US" sz="1200" dirty="0" smtClean="0"/>
                  <a:t>, E. </a:t>
                </a:r>
                <a:r>
                  <a:rPr lang="en-US" sz="1200" dirty="0" err="1" smtClean="0"/>
                  <a:t>Laermann</a:t>
                </a:r>
                <a:r>
                  <a:rPr lang="en-US" sz="1200" dirty="0" smtClean="0"/>
                  <a:t>, A. </a:t>
                </a:r>
                <a:r>
                  <a:rPr lang="en-US" sz="1200" dirty="0" err="1" smtClean="0"/>
                  <a:t>Peikert</a:t>
                </a:r>
                <a:r>
                  <a:rPr lang="en-US" sz="1200" dirty="0" smtClean="0"/>
                  <a:t>, CH. Schmidt, S. </a:t>
                </a:r>
                <a:r>
                  <a:rPr lang="en-US" sz="1200" dirty="0" err="1" smtClean="0"/>
                  <a:t>Stickan</a:t>
                </a:r>
                <a:endParaRPr lang="en-US" sz="12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237899" y="2993136"/>
                <a:ext cx="1584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 smtClean="0"/>
                  <a:t>Lattice QCD </a:t>
                </a:r>
                <a:endParaRPr lang="en-US" b="1" u="sng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524000" y="3898005"/>
                <a:ext cx="533400" cy="5334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 rot="5400000" flipH="1" flipV="1">
                <a:off x="1270747" y="4964206"/>
                <a:ext cx="9906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"/>
            <p:cNvGrpSpPr/>
            <p:nvPr/>
          </p:nvGrpSpPr>
          <p:grpSpPr>
            <a:xfrm>
              <a:off x="4045413" y="2514599"/>
              <a:ext cx="755187" cy="685801"/>
              <a:chOff x="6402855" y="3015342"/>
              <a:chExt cx="755187" cy="609600"/>
            </a:xfrm>
          </p:grpSpPr>
          <p:sp>
            <p:nvSpPr>
              <p:cNvPr id="97" name="Right Brace 96"/>
              <p:cNvSpPr/>
              <p:nvPr/>
            </p:nvSpPr>
            <p:spPr>
              <a:xfrm>
                <a:off x="6402855" y="3015342"/>
                <a:ext cx="155293" cy="609600"/>
              </a:xfrm>
              <a:prstGeom prst="rightBrac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511711" y="3164767"/>
                <a:ext cx="6463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~20%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" name="Group 104"/>
          <p:cNvGrpSpPr/>
          <p:nvPr/>
        </p:nvGrpSpPr>
        <p:grpSpPr>
          <a:xfrm>
            <a:off x="0" y="634425"/>
            <a:ext cx="9143999" cy="5461581"/>
            <a:chOff x="0" y="634425"/>
            <a:chExt cx="9143999" cy="5461581"/>
          </a:xfrm>
        </p:grpSpPr>
        <p:grpSp>
          <p:nvGrpSpPr>
            <p:cNvPr id="11" name="Group 25"/>
            <p:cNvGrpSpPr/>
            <p:nvPr/>
          </p:nvGrpSpPr>
          <p:grpSpPr>
            <a:xfrm>
              <a:off x="4724399" y="2009001"/>
              <a:ext cx="4267201" cy="4087005"/>
              <a:chOff x="4724399" y="2009001"/>
              <a:chExt cx="4267201" cy="4087005"/>
            </a:xfrm>
          </p:grpSpPr>
          <p:grpSp>
            <p:nvGrpSpPr>
              <p:cNvPr id="12" name="Group 42"/>
              <p:cNvGrpSpPr/>
              <p:nvPr/>
            </p:nvGrpSpPr>
            <p:grpSpPr>
              <a:xfrm>
                <a:off x="4724399" y="2209801"/>
                <a:ext cx="4267201" cy="3886205"/>
                <a:chOff x="4648201" y="1219200"/>
                <a:chExt cx="4267201" cy="4038600"/>
              </a:xfrm>
            </p:grpSpPr>
            <p:sp>
              <p:nvSpPr>
                <p:cNvPr id="11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477000" y="4857690"/>
                  <a:ext cx="1546223" cy="4001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i="0" dirty="0">
                      <a:solidFill>
                        <a:schemeClr val="tx1"/>
                      </a:solidFill>
                    </a:rPr>
                    <a:t>p</a:t>
                  </a:r>
                  <a:r>
                    <a:rPr lang="en-US" sz="2000" i="0" baseline="-25000" dirty="0">
                      <a:solidFill>
                        <a:schemeClr val="tx1"/>
                      </a:solidFill>
                    </a:rPr>
                    <a:t>T </a:t>
                  </a:r>
                  <a:r>
                    <a:rPr lang="en-US" sz="2000" i="0" dirty="0">
                      <a:solidFill>
                        <a:schemeClr val="tx1"/>
                      </a:solidFill>
                    </a:rPr>
                    <a:t>(</a:t>
                  </a:r>
                  <a:r>
                    <a:rPr lang="en-US" sz="2000" i="0" dirty="0" err="1">
                      <a:solidFill>
                        <a:schemeClr val="tx1"/>
                      </a:solidFill>
                    </a:rPr>
                    <a:t>GeV</a:t>
                  </a:r>
                  <a:r>
                    <a:rPr lang="en-US" sz="2000" i="0" dirty="0">
                      <a:solidFill>
                        <a:schemeClr val="tx1"/>
                      </a:solidFill>
                    </a:rPr>
                    <a:t>/c)</a:t>
                  </a:r>
                </a:p>
              </p:txBody>
            </p:sp>
            <p:pic>
              <p:nvPicPr>
                <p:cNvPr id="111" name="Picture 4" descr="piv2_hydro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t="8124" r="8122" b="4427"/>
                <a:stretch>
                  <a:fillRect/>
                </a:stretch>
              </p:blipFill>
              <p:spPr bwMode="auto">
                <a:xfrm>
                  <a:off x="4903789" y="1219200"/>
                  <a:ext cx="4011613" cy="3683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648201" y="1447800"/>
                  <a:ext cx="457199" cy="4001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i="0" dirty="0">
                      <a:solidFill>
                        <a:schemeClr val="tx1"/>
                      </a:solidFill>
                    </a:rPr>
                    <a:t>v</a:t>
                  </a:r>
                  <a:r>
                    <a:rPr lang="en-US" sz="2000" i="0" baseline="-25000" dirty="0">
                      <a:solidFill>
                        <a:schemeClr val="tx1"/>
                      </a:solidFill>
                    </a:rPr>
                    <a:t>2</a:t>
                  </a:r>
                  <a:endParaRPr lang="en-US" sz="2000" i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9" name="Text Box 10"/>
              <p:cNvSpPr txBox="1">
                <a:spLocks noChangeArrowheads="1"/>
              </p:cNvSpPr>
              <p:nvPr/>
            </p:nvSpPr>
            <p:spPr bwMode="auto">
              <a:xfrm>
                <a:off x="5369234" y="2009001"/>
                <a:ext cx="35461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 b="0" i="0" dirty="0" err="1">
                    <a:solidFill>
                      <a:schemeClr val="tx1"/>
                    </a:solidFill>
                  </a:rPr>
                  <a:t>Romatschke</a:t>
                </a:r>
                <a:r>
                  <a:rPr lang="en-US" sz="1200" b="0" i="0" dirty="0">
                    <a:solidFill>
                      <a:schemeClr val="tx1"/>
                    </a:solidFill>
                  </a:rPr>
                  <a:t> &amp; </a:t>
                </a:r>
                <a:r>
                  <a:rPr lang="en-US" sz="1200" b="0" i="0" dirty="0" err="1">
                    <a:solidFill>
                      <a:schemeClr val="tx1"/>
                    </a:solidFill>
                  </a:rPr>
                  <a:t>Romatschke</a:t>
                </a:r>
                <a:r>
                  <a:rPr lang="en-US" sz="1200" b="0" i="0" dirty="0">
                    <a:solidFill>
                      <a:schemeClr val="tx1"/>
                    </a:solidFill>
                  </a:rPr>
                  <a:t>, arXiv:0706.1522</a:t>
                </a: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0" y="634425"/>
              <a:ext cx="9143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 of hadrons at RHIC data are in agreement  with the 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ideal</a:t>
              </a:r>
              <a:r>
                <a:rPr lang="en-US" sz="1600" dirty="0" smtClean="0"/>
                <a:t> relativistic fluid dynamics  predictions </a:t>
              </a:r>
              <a:r>
                <a:rPr lang="en-US" sz="1600" b="1" dirty="0" smtClean="0">
                  <a:sym typeface="Symbol"/>
                </a:rPr>
                <a:t>/s=0-0.8</a:t>
              </a:r>
              <a:endParaRPr lang="en-US" sz="1600" b="1" dirty="0"/>
            </a:p>
          </p:txBody>
        </p:sp>
      </p:grp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1219200" y="1219200"/>
            <a:ext cx="701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latin typeface="+mj-lt"/>
                <a:sym typeface="Symbol" pitchFamily="18" charset="2"/>
              </a:rPr>
              <a:t></a:t>
            </a:r>
            <a:r>
              <a:rPr lang="en-US" sz="1600" b="1" i="0" dirty="0">
                <a:latin typeface="+mj-lt"/>
              </a:rPr>
              <a:t>/s </a:t>
            </a:r>
            <a:r>
              <a:rPr lang="en-US" sz="1600" b="1" i="0" dirty="0" smtClean="0">
                <a:latin typeface="+mj-lt"/>
              </a:rPr>
              <a:t>~ 1 </a:t>
            </a:r>
            <a:r>
              <a:rPr lang="en-US" sz="1600" i="0" dirty="0" err="1" smtClean="0">
                <a:latin typeface="+mj-lt"/>
              </a:rPr>
              <a:t>pQCD</a:t>
            </a:r>
            <a:r>
              <a:rPr lang="en-US" sz="1600" dirty="0" smtClean="0">
                <a:latin typeface="+mj-lt"/>
              </a:rPr>
              <a:t> calculations of a weakly coupled quark gluon plasma.</a:t>
            </a:r>
            <a:endParaRPr lang="en-US" sz="1600" i="0" dirty="0">
              <a:latin typeface="+mj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38200" y="1600200"/>
            <a:ext cx="7577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j-lt"/>
                <a:sym typeface="Symbol" pitchFamily="18" charset="2"/>
              </a:rPr>
              <a:t></a:t>
            </a:r>
            <a:r>
              <a:rPr lang="en-US" sz="1600" b="1" dirty="0" smtClean="0">
                <a:latin typeface="+mj-lt"/>
              </a:rPr>
              <a:t>/s ~ 0.08 </a:t>
            </a:r>
            <a:r>
              <a:rPr lang="en-US" sz="1600" dirty="0" smtClean="0">
                <a:latin typeface="+mj-lt"/>
              </a:rPr>
              <a:t>is reached in strongly coupled </a:t>
            </a:r>
            <a:r>
              <a:rPr lang="en-US" sz="1600" dirty="0" err="1" smtClean="0">
                <a:latin typeface="+mj-lt"/>
              </a:rPr>
              <a:t>supersymmetric</a:t>
            </a:r>
            <a:r>
              <a:rPr lang="en-US" sz="1600" dirty="0" smtClean="0">
                <a:latin typeface="+mj-lt"/>
              </a:rPr>
              <a:t> gauge theories.</a:t>
            </a:r>
            <a:endParaRPr lang="en-US" sz="16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381000"/>
            <a:ext cx="5814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Weakly</a:t>
            </a:r>
            <a:r>
              <a:rPr lang="en-US" sz="2000" b="1" dirty="0" smtClean="0">
                <a:solidFill>
                  <a:srgbClr val="3366FF"/>
                </a:solidFill>
              </a:rPr>
              <a:t> coupled or </a:t>
            </a:r>
            <a:r>
              <a:rPr lang="en-US" sz="2000" b="1" dirty="0" smtClean="0">
                <a:solidFill>
                  <a:srgbClr val="C00000"/>
                </a:solidFill>
              </a:rPr>
              <a:t>Strongly</a:t>
            </a:r>
            <a:r>
              <a:rPr lang="en-US" sz="2000" b="1" dirty="0" smtClean="0">
                <a:solidFill>
                  <a:srgbClr val="3366FF"/>
                </a:solidFill>
              </a:rPr>
              <a:t> coupled medium!</a:t>
            </a:r>
            <a:endParaRPr lang="en-US" sz="20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3" grpId="1"/>
      <p:bldP spid="114" grpId="0"/>
      <p:bldP spid="1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92803" y="76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Road Behind</a:t>
            </a:r>
            <a:endParaRPr lang="en-US" b="1" u="sng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0AA5-2F99-4D32-AC9D-B4EB2A5165C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04800" y="1066800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66FF"/>
                </a:solidFill>
                <a:latin typeface="+mj-lt"/>
              </a:rPr>
              <a:t>“We will not have done justice to the concept of weakly interacting plasma of quarks and gluons until some of the predictions are confirmed by experiment”</a:t>
            </a:r>
            <a:endParaRPr lang="en-US" sz="3200" b="1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832410" y="3124200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000" b="1" u="sng" dirty="0" smtClean="0">
                <a:latin typeface="+mj-lt"/>
              </a:rPr>
              <a:t>F. </a:t>
            </a:r>
            <a:r>
              <a:rPr lang="en-US" sz="2000" b="1" u="sng" dirty="0" err="1" smtClean="0">
                <a:latin typeface="+mj-lt"/>
              </a:rPr>
              <a:t>Wilczek</a:t>
            </a:r>
            <a:endParaRPr lang="en-US" sz="2000" b="1" u="sng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3886200"/>
            <a:ext cx="8610600" cy="1320463"/>
            <a:chOff x="304800" y="3886200"/>
            <a:chExt cx="8610600" cy="1320463"/>
          </a:xfrm>
        </p:grpSpPr>
        <p:sp>
          <p:nvSpPr>
            <p:cNvPr id="120" name="TextBox 119"/>
            <p:cNvSpPr txBox="1"/>
            <p:nvPr/>
          </p:nvSpPr>
          <p:spPr>
            <a:xfrm>
              <a:off x="304800" y="4191000"/>
              <a:ext cx="861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Ø"/>
              </a:pPr>
              <a:r>
                <a:rPr lang="en-US" sz="2000" b="1" dirty="0" smtClean="0">
                  <a:solidFill>
                    <a:srgbClr val="C00000"/>
                  </a:solidFill>
                </a:rPr>
                <a:t>The applicability of </a:t>
              </a:r>
              <a:r>
                <a:rPr lang="en-US" sz="2000" b="1" dirty="0" err="1" smtClean="0">
                  <a:solidFill>
                    <a:srgbClr val="C00000"/>
                  </a:solidFill>
                </a:rPr>
                <a:t>pQCD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 in describing the </a:t>
              </a:r>
              <a:r>
                <a:rPr lang="en-US" sz="2000" b="1" dirty="0" err="1" smtClean="0">
                  <a:solidFill>
                    <a:srgbClr val="C00000"/>
                  </a:solidFill>
                </a:rPr>
                <a:t>parton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-matter interaction has been increasingly challenged by the “speculated” strongly coupled nature of the produced matter at RHIC.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3886200"/>
              <a:ext cx="7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IMHO</a:t>
              </a:r>
              <a:endParaRPr lang="en-US" b="1" u="sng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28800" y="381000"/>
            <a:ext cx="5814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Weakly</a:t>
            </a:r>
            <a:r>
              <a:rPr lang="en-US" sz="2000" b="1" dirty="0" smtClean="0">
                <a:solidFill>
                  <a:srgbClr val="3366FF"/>
                </a:solidFill>
              </a:rPr>
              <a:t> coupled or </a:t>
            </a:r>
            <a:r>
              <a:rPr lang="en-US" sz="2000" b="1" dirty="0" smtClean="0">
                <a:solidFill>
                  <a:srgbClr val="C00000"/>
                </a:solidFill>
              </a:rPr>
              <a:t>Strongly</a:t>
            </a:r>
            <a:r>
              <a:rPr lang="en-US" sz="2000" b="1" dirty="0" smtClean="0">
                <a:solidFill>
                  <a:srgbClr val="3366FF"/>
                </a:solidFill>
              </a:rPr>
              <a:t> coupled medium!</a:t>
            </a:r>
            <a:endParaRPr lang="en-US" sz="20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2803" y="116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Road Behind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7736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The four major models use </a:t>
            </a:r>
            <a:r>
              <a:rPr lang="en-US" dirty="0" err="1" smtClean="0"/>
              <a:t>pQCD</a:t>
            </a:r>
            <a:r>
              <a:rPr lang="en-US" dirty="0" smtClean="0"/>
              <a:t> framework to estimate energy loss.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287074"/>
            <a:ext cx="5137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C00000"/>
                </a:solidFill>
              </a:rPr>
              <a:t>Modeling the medium evolution/structure.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2286000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C00000"/>
                </a:solidFill>
              </a:rPr>
              <a:t>Hierarchy of scales.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0AA5-2F99-4D32-AC9D-B4EB2A5165C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67200" y="1916668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Differences</a:t>
            </a:r>
            <a:endParaRPr lang="en-US" b="1" u="sng" dirty="0">
              <a:solidFill>
                <a:srgbClr val="C0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209800" y="228600"/>
            <a:ext cx="4649030" cy="486904"/>
            <a:chOff x="2209800" y="228600"/>
            <a:chExt cx="4649030" cy="486904"/>
          </a:xfrm>
        </p:grpSpPr>
        <p:sp>
          <p:nvSpPr>
            <p:cNvPr id="67" name="TextBox 66"/>
            <p:cNvSpPr txBox="1"/>
            <p:nvPr/>
          </p:nvSpPr>
          <p:spPr>
            <a:xfrm>
              <a:off x="2209800" y="315394"/>
              <a:ext cx="4649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366FF"/>
                  </a:solidFill>
                </a:rPr>
                <a:t>On the jet quenching parameter q </a:t>
              </a:r>
              <a:endParaRPr lang="en-US" sz="2000" b="1" dirty="0">
                <a:solidFill>
                  <a:srgbClr val="3366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48400" y="228600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366FF"/>
                  </a:solidFill>
                  <a:latin typeface="ZapfChancery"/>
                </a:rPr>
                <a:t>^</a:t>
              </a:r>
              <a:endParaRPr lang="en-US" sz="2400" b="1" dirty="0">
                <a:solidFill>
                  <a:srgbClr val="3366FF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2533" y="1182469"/>
            <a:ext cx="8832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dirty="0" smtClean="0"/>
              <a:t>Different assumptions in various models lead to similar descriptions of the </a:t>
            </a:r>
          </a:p>
          <a:p>
            <a:pPr algn="ctr"/>
            <a:r>
              <a:rPr lang="en-US" dirty="0" smtClean="0"/>
              <a:t>light quark suppression with different model-dependent parameters.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5334000" y="2754869"/>
            <a:ext cx="3182279" cy="2248573"/>
            <a:chOff x="5656921" y="2057400"/>
            <a:chExt cx="3182279" cy="2248573"/>
          </a:xfrm>
        </p:grpSpPr>
        <p:sp>
          <p:nvSpPr>
            <p:cNvPr id="114" name="TextBox 113"/>
            <p:cNvSpPr txBox="1"/>
            <p:nvPr/>
          </p:nvSpPr>
          <p:spPr>
            <a:xfrm>
              <a:off x="7445489" y="2301578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Medium</a:t>
              </a:r>
              <a:endParaRPr lang="en-US" b="1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656921" y="2057400"/>
              <a:ext cx="3182279" cy="2248573"/>
              <a:chOff x="5656921" y="2009658"/>
              <a:chExt cx="3182279" cy="2248573"/>
            </a:xfrm>
          </p:grpSpPr>
          <p:grpSp>
            <p:nvGrpSpPr>
              <p:cNvPr id="57" name="Group 72"/>
              <p:cNvGrpSpPr/>
              <p:nvPr/>
            </p:nvGrpSpPr>
            <p:grpSpPr>
              <a:xfrm>
                <a:off x="6394237" y="2758779"/>
                <a:ext cx="224885" cy="749120"/>
                <a:chOff x="3505200" y="3505201"/>
                <a:chExt cx="224885" cy="749120"/>
              </a:xfrm>
            </p:grpSpPr>
            <p:sp>
              <p:nvSpPr>
                <p:cNvPr id="136" name="Oval 135"/>
                <p:cNvSpPr/>
                <p:nvPr/>
              </p:nvSpPr>
              <p:spPr>
                <a:xfrm>
                  <a:off x="3555642" y="4101921"/>
                  <a:ext cx="152400" cy="152400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7" name="Picture 11" descr="feynm5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10690" t="59469" r="72695" b="31150"/>
                <a:stretch>
                  <a:fillRect/>
                </a:stretch>
              </p:blipFill>
              <p:spPr bwMode="auto">
                <a:xfrm rot="5400000">
                  <a:off x="3324440" y="3685961"/>
                  <a:ext cx="586406" cy="2248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58" name="Straight Arrow Connector 57"/>
              <p:cNvCxnSpPr/>
              <p:nvPr/>
            </p:nvCxnSpPr>
            <p:spPr>
              <a:xfrm>
                <a:off x="6089437" y="2758778"/>
                <a:ext cx="1143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73"/>
              <p:cNvGrpSpPr/>
              <p:nvPr/>
            </p:nvGrpSpPr>
            <p:grpSpPr>
              <a:xfrm>
                <a:off x="7080037" y="2758778"/>
                <a:ext cx="224885" cy="749120"/>
                <a:chOff x="3505200" y="3505201"/>
                <a:chExt cx="224885" cy="749120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3555642" y="4101921"/>
                  <a:ext cx="152400" cy="152400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5" name="Picture 11" descr="feynm5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10690" t="59469" r="72695" b="31150"/>
                <a:stretch>
                  <a:fillRect/>
                </a:stretch>
              </p:blipFill>
              <p:spPr bwMode="auto">
                <a:xfrm rot="5400000">
                  <a:off x="3324440" y="3685961"/>
                  <a:ext cx="586406" cy="2248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0" name="Group 76"/>
              <p:cNvGrpSpPr/>
              <p:nvPr/>
            </p:nvGrpSpPr>
            <p:grpSpPr>
              <a:xfrm>
                <a:off x="7783505" y="2911179"/>
                <a:ext cx="224885" cy="749120"/>
                <a:chOff x="3505200" y="3505201"/>
                <a:chExt cx="224885" cy="749120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3555642" y="4101921"/>
                  <a:ext cx="152400" cy="152400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3" name="Picture 11" descr="feynm5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10690" t="59469" r="72695" b="31150"/>
                <a:stretch>
                  <a:fillRect/>
                </a:stretch>
              </p:blipFill>
              <p:spPr bwMode="auto">
                <a:xfrm rot="5400000">
                  <a:off x="3324440" y="3685961"/>
                  <a:ext cx="586406" cy="2248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61" name="Straight Connector 60"/>
              <p:cNvCxnSpPr>
                <a:stCxn id="135" idx="1"/>
              </p:cNvCxnSpPr>
              <p:nvPr/>
            </p:nvCxnSpPr>
            <p:spPr>
              <a:xfrm rot="16200000" flipH="1">
                <a:off x="7479158" y="2472100"/>
                <a:ext cx="152400" cy="7257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0800000" flipV="1">
                <a:off x="7905358" y="2720142"/>
                <a:ext cx="933842" cy="185762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 83"/>
              <p:cNvGrpSpPr/>
              <p:nvPr/>
            </p:nvGrpSpPr>
            <p:grpSpPr>
              <a:xfrm>
                <a:off x="8480036" y="2771657"/>
                <a:ext cx="224885" cy="749120"/>
                <a:chOff x="3505200" y="3505201"/>
                <a:chExt cx="224885" cy="749120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3555642" y="4101921"/>
                  <a:ext cx="152400" cy="152400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1" name="Picture 11" descr="feynm5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10690" t="59469" r="72695" b="31150"/>
                <a:stretch>
                  <a:fillRect/>
                </a:stretch>
              </p:blipFill>
              <p:spPr bwMode="auto">
                <a:xfrm rot="5400000">
                  <a:off x="3324440" y="3685961"/>
                  <a:ext cx="586406" cy="2248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4" name="Group 90"/>
              <p:cNvGrpSpPr/>
              <p:nvPr/>
            </p:nvGrpSpPr>
            <p:grpSpPr>
              <a:xfrm flipV="1">
                <a:off x="7083752" y="2009658"/>
                <a:ext cx="224885" cy="749120"/>
                <a:chOff x="3505200" y="3505201"/>
                <a:chExt cx="224885" cy="749120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3555642" y="4101921"/>
                  <a:ext cx="152400" cy="152400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29" name="Picture 11" descr="feynm5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10690" t="59469" r="72695" b="31150"/>
                <a:stretch>
                  <a:fillRect/>
                </a:stretch>
              </p:blipFill>
              <p:spPr bwMode="auto">
                <a:xfrm rot="5400000">
                  <a:off x="3324440" y="3685961"/>
                  <a:ext cx="586406" cy="2248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65" name="Straight Arrow Connector 64"/>
              <p:cNvCxnSpPr/>
              <p:nvPr/>
            </p:nvCxnSpPr>
            <p:spPr>
              <a:xfrm rot="10800000">
                <a:off x="6546637" y="3596978"/>
                <a:ext cx="609600" cy="1588"/>
              </a:xfrm>
              <a:prstGeom prst="straightConnector1">
                <a:avLst/>
              </a:prstGeom>
              <a:ln w="28575"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6731170" y="3558341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ym typeface="Symbol"/>
                  </a:rPr>
                  <a:t></a:t>
                </a:r>
                <a:endParaRPr lang="en-US" b="1" dirty="0"/>
              </a:p>
            </p:txBody>
          </p:sp>
          <p:cxnSp>
            <p:nvCxnSpPr>
              <p:cNvPr id="109" name="Straight Arrow Connector 108"/>
              <p:cNvCxnSpPr/>
              <p:nvPr/>
            </p:nvCxnSpPr>
            <p:spPr>
              <a:xfrm rot="5400000" flipH="1" flipV="1">
                <a:off x="6153015" y="3088799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5656921" y="2987378"/>
                <a:ext cx="688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q</a:t>
                </a:r>
                <a:r>
                  <a:rPr lang="en-US" b="1" baseline="-25000" dirty="0" smtClean="0"/>
                  <a:t>T</a:t>
                </a:r>
                <a:r>
                  <a:rPr lang="en-US" b="1" dirty="0" smtClean="0">
                    <a:sym typeface="Symbol"/>
                  </a:rPr>
                  <a:t></a:t>
                </a:r>
                <a:endParaRPr lang="en-US" b="1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 flipV="1">
                <a:off x="5962795" y="2670773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682679" y="2465646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E</a:t>
                </a:r>
                <a:endParaRPr lang="en-US" b="1" dirty="0"/>
              </a:p>
            </p:txBody>
          </p:sp>
          <p:cxnSp>
            <p:nvCxnSpPr>
              <p:cNvPr id="116" name="Straight Arrow Connector 115"/>
              <p:cNvCxnSpPr/>
              <p:nvPr/>
            </p:nvCxnSpPr>
            <p:spPr>
              <a:xfrm>
                <a:off x="6470437" y="3900190"/>
                <a:ext cx="2209800" cy="1588"/>
              </a:xfrm>
              <a:prstGeom prst="straightConnector1">
                <a:avLst/>
              </a:prstGeom>
              <a:ln w="28575"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/>
              <p:cNvSpPr txBox="1"/>
              <p:nvPr/>
            </p:nvSpPr>
            <p:spPr>
              <a:xfrm>
                <a:off x="7459963" y="3888899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L</a:t>
                </a:r>
                <a:endParaRPr lang="en-US" b="1" dirty="0"/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0" y="2768958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3366FF"/>
                </a:solidFill>
              </a:rPr>
              <a:t>Energy loss</a:t>
            </a:r>
            <a:endParaRPr lang="en-US" b="1" u="sng" dirty="0">
              <a:solidFill>
                <a:srgbClr val="3366FF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12203" y="4583668"/>
            <a:ext cx="4727576" cy="533400"/>
            <a:chOff x="152400" y="4343400"/>
            <a:chExt cx="4727576" cy="533400"/>
          </a:xfrm>
        </p:grpSpPr>
        <p:sp>
          <p:nvSpPr>
            <p:cNvPr id="25" name="TextBox 24"/>
            <p:cNvSpPr txBox="1"/>
            <p:nvPr/>
          </p:nvSpPr>
          <p:spPr>
            <a:xfrm>
              <a:off x="152400" y="4507468"/>
              <a:ext cx="4727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ASW and GLV: Similar models different </a:t>
              </a:r>
              <a:endParaRPr lang="en-US" dirty="0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4495800" y="4343400"/>
              <a:ext cx="344966" cy="497048"/>
              <a:chOff x="1066800" y="825321"/>
              <a:chExt cx="344966" cy="497048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1066800" y="825321"/>
                <a:ext cx="344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ZapfChancery"/>
                  </a:rPr>
                  <a:t>^</a:t>
                </a:r>
                <a:endParaRPr lang="en-US" sz="24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066800" y="953037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q</a:t>
                </a:r>
                <a:endParaRPr lang="en-US" b="1" dirty="0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612203" y="5040868"/>
            <a:ext cx="5486400" cy="521732"/>
            <a:chOff x="152400" y="4800600"/>
            <a:chExt cx="5486400" cy="521732"/>
          </a:xfrm>
        </p:grpSpPr>
        <p:sp>
          <p:nvSpPr>
            <p:cNvPr id="26" name="TextBox 25"/>
            <p:cNvSpPr txBox="1"/>
            <p:nvPr/>
          </p:nvSpPr>
          <p:spPr>
            <a:xfrm>
              <a:off x="152400" y="4953000"/>
              <a:ext cx="5368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AMY and Higher twist: Different models same </a:t>
              </a:r>
              <a:endParaRPr lang="en-US" dirty="0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293834" y="4800600"/>
              <a:ext cx="344966" cy="497048"/>
              <a:chOff x="1066800" y="825321"/>
              <a:chExt cx="344966" cy="497048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1066800" y="825321"/>
                <a:ext cx="344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ZapfChancery"/>
                  </a:rPr>
                  <a:t>^</a:t>
                </a:r>
                <a:endParaRPr lang="en-US" sz="24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066800" y="953037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q</a:t>
                </a:r>
                <a:endParaRPr lang="en-US" b="1" dirty="0"/>
              </a:p>
            </p:txBody>
          </p:sp>
        </p:grpSp>
      </p:grp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3886200" y="2832279"/>
            <a:ext cx="2051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Lucida San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  <a:latin typeface="Lucida Sans" pitchFamily="34" charset="0"/>
                <a:ea typeface="DejaVu LGC Sans" charset="0"/>
                <a:cs typeface="DejaVu LGC Sans" charset="0"/>
              </a:rPr>
              <a:t>“Static medium”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1676400" y="2706746"/>
            <a:ext cx="2146742" cy="493654"/>
            <a:chOff x="1676400" y="2789177"/>
            <a:chExt cx="2146742" cy="493654"/>
          </a:xfrm>
        </p:grpSpPr>
        <p:grpSp>
          <p:nvGrpSpPr>
            <p:cNvPr id="75" name="Group 74"/>
            <p:cNvGrpSpPr/>
            <p:nvPr/>
          </p:nvGrpSpPr>
          <p:grpSpPr>
            <a:xfrm>
              <a:off x="1676400" y="2789177"/>
              <a:ext cx="2146742" cy="487423"/>
              <a:chOff x="4724400" y="1036577"/>
              <a:chExt cx="2146742" cy="487423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4724400" y="1123890"/>
                <a:ext cx="21467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3366FF"/>
                    </a:solidFill>
                    <a:sym typeface="Symbol"/>
                  </a:rPr>
                  <a:t>&lt;E&gt;   </a:t>
                </a:r>
                <a:r>
                  <a:rPr lang="en-US" sz="2000" b="1" dirty="0" smtClean="0">
                    <a:solidFill>
                      <a:srgbClr val="3366FF"/>
                    </a:solidFill>
                    <a:latin typeface="Segoe UI"/>
                    <a:cs typeface="Segoe UI"/>
                    <a:sym typeface="Symbol"/>
                  </a:rPr>
                  <a:t> </a:t>
                </a:r>
                <a:r>
                  <a:rPr lang="en-US" sz="2000" b="1" dirty="0" smtClean="0">
                    <a:solidFill>
                      <a:srgbClr val="3366FF"/>
                    </a:solidFill>
                    <a:sym typeface="Symbol"/>
                  </a:rPr>
                  <a:t></a:t>
                </a:r>
                <a:r>
                  <a:rPr lang="en-US" sz="2000" b="1" baseline="-25000" dirty="0" smtClean="0">
                    <a:solidFill>
                      <a:srgbClr val="3366FF"/>
                    </a:solidFill>
                    <a:sym typeface="Symbol"/>
                  </a:rPr>
                  <a:t>s</a:t>
                </a:r>
                <a:r>
                  <a:rPr lang="en-US" sz="2000" b="1" dirty="0" smtClean="0">
                    <a:solidFill>
                      <a:srgbClr val="3366FF"/>
                    </a:solidFill>
                    <a:sym typeface="Symbol"/>
                  </a:rPr>
                  <a:t>C</a:t>
                </a:r>
                <a:r>
                  <a:rPr lang="en-US" sz="2000" b="1" baseline="-25000" dirty="0" smtClean="0">
                    <a:solidFill>
                      <a:srgbClr val="3366FF"/>
                    </a:solidFill>
                    <a:sym typeface="Symbol"/>
                  </a:rPr>
                  <a:t>R</a:t>
                </a:r>
                <a:r>
                  <a:rPr lang="en-US" sz="2000" b="1" dirty="0" smtClean="0">
                    <a:solidFill>
                      <a:srgbClr val="3366FF"/>
                    </a:solidFill>
                    <a:sym typeface="Symbol"/>
                  </a:rPr>
                  <a:t>qL</a:t>
                </a:r>
                <a:r>
                  <a:rPr lang="en-US" sz="2000" b="1" baseline="40000" dirty="0" smtClean="0">
                    <a:solidFill>
                      <a:srgbClr val="3366FF"/>
                    </a:solidFill>
                    <a:sym typeface="Symbol"/>
                  </a:rPr>
                  <a:t>2</a:t>
                </a:r>
                <a:endParaRPr lang="en-US" sz="2000" b="1" baseline="40000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284434" y="1036577"/>
                <a:ext cx="344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3366FF"/>
                    </a:solidFill>
                    <a:latin typeface="ZapfChancery"/>
                  </a:rPr>
                  <a:t>^</a:t>
                </a:r>
                <a:endParaRPr lang="en-US" sz="2400" b="1" dirty="0">
                  <a:solidFill>
                    <a:srgbClr val="3366FF"/>
                  </a:solidFill>
                </a:endParaRPr>
              </a:p>
            </p:txBody>
          </p:sp>
        </p:grpSp>
        <p:sp>
          <p:nvSpPr>
            <p:cNvPr id="93" name="Rectangle 92"/>
            <p:cNvSpPr/>
            <p:nvPr/>
          </p:nvSpPr>
          <p:spPr>
            <a:xfrm>
              <a:off x="2438400" y="2882721"/>
              <a:ext cx="4491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 smtClean="0">
                  <a:latin typeface="Symbol" pitchFamily="18" charset="2"/>
                  <a:ea typeface="DejaVu LGC Sans" charset="0"/>
                  <a:cs typeface="DejaVu LGC Sans" charset="0"/>
                </a:rPr>
                <a:t></a:t>
              </a:r>
              <a:r>
                <a:rPr lang="en-GB" sz="2000" b="1" dirty="0" smtClean="0">
                  <a:latin typeface="Lucida Sans" pitchFamily="34" charset="0"/>
                  <a:ea typeface="DejaVu LGC Sans" charset="0"/>
                  <a:cs typeface="DejaVu LGC Sans" charset="0"/>
                </a:rPr>
                <a:t> </a:t>
              </a:r>
              <a:endParaRPr lang="en-US" sz="2000" b="1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09600" y="3364468"/>
            <a:ext cx="4463514" cy="1066800"/>
            <a:chOff x="609600" y="3364468"/>
            <a:chExt cx="4463514" cy="1066800"/>
          </a:xfrm>
        </p:grpSpPr>
        <p:grpSp>
          <p:nvGrpSpPr>
            <p:cNvPr id="71" name="Group 70"/>
            <p:cNvGrpSpPr/>
            <p:nvPr/>
          </p:nvGrpSpPr>
          <p:grpSpPr>
            <a:xfrm>
              <a:off x="609600" y="3364468"/>
              <a:ext cx="3965003" cy="507642"/>
              <a:chOff x="76200" y="2540358"/>
              <a:chExt cx="3965003" cy="507642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76200" y="2678668"/>
                <a:ext cx="3860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Scattering power of the medium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3696237" y="2540358"/>
                <a:ext cx="344966" cy="497048"/>
                <a:chOff x="1066800" y="825321"/>
                <a:chExt cx="344966" cy="497048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1066800" y="825321"/>
                  <a:ext cx="3449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C00000"/>
                      </a:solidFill>
                      <a:latin typeface="ZapfChancery"/>
                    </a:rPr>
                    <a:t>^</a:t>
                  </a:r>
                  <a:endParaRPr lang="en-US" sz="24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1066800" y="953037"/>
                  <a:ext cx="3305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C00000"/>
                      </a:solidFill>
                    </a:rPr>
                    <a:t>q</a:t>
                  </a:r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grpSp>
          <p:nvGrpSpPr>
            <p:cNvPr id="72" name="Group 71"/>
            <p:cNvGrpSpPr/>
            <p:nvPr/>
          </p:nvGrpSpPr>
          <p:grpSpPr>
            <a:xfrm>
              <a:off x="1806182" y="3942079"/>
              <a:ext cx="2082621" cy="489189"/>
              <a:chOff x="1980089" y="672921"/>
              <a:chExt cx="2082621" cy="489189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1980089" y="762000"/>
                <a:ext cx="20826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q</a:t>
                </a:r>
                <a:r>
                  <a:rPr lang="en-US" sz="2000" b="1" dirty="0" smtClean="0">
                    <a:solidFill>
                      <a:srgbClr val="C00000"/>
                    </a:solidFill>
                    <a:sym typeface="Symbol"/>
                  </a:rPr>
                  <a:t>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C00000"/>
                    </a:solidFill>
                    <a:sym typeface="Symbol"/>
                  </a:rPr>
                  <a:t>k</a:t>
                </a:r>
                <a:r>
                  <a:rPr lang="en-US" sz="2000" b="1" baseline="30000" dirty="0" smtClean="0">
                    <a:solidFill>
                      <a:srgbClr val="C00000"/>
                    </a:solidFill>
                    <a:sym typeface="Symbol"/>
                  </a:rPr>
                  <a:t>2</a:t>
                </a:r>
                <a:r>
                  <a:rPr lang="en-US" sz="2000" b="1" dirty="0" smtClean="0">
                    <a:solidFill>
                      <a:srgbClr val="C00000"/>
                    </a:solidFill>
                    <a:sym typeface="Symbol"/>
                  </a:rPr>
                  <a:t>=</a:t>
                </a:r>
                <a:r>
                  <a:rPr lang="en-US" sz="2000" b="1" baseline="30000" dirty="0" smtClean="0">
                    <a:solidFill>
                      <a:srgbClr val="C00000"/>
                    </a:solidFill>
                    <a:sym typeface="Symbol"/>
                  </a:rPr>
                  <a:t>2</a:t>
                </a:r>
                <a:r>
                  <a:rPr lang="en-US" sz="2000" b="1" dirty="0" smtClean="0">
                    <a:solidFill>
                      <a:srgbClr val="C00000"/>
                    </a:solidFill>
                    <a:sym typeface="Symbol"/>
                  </a:rPr>
                  <a:t>/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980089" y="672921"/>
                <a:ext cx="344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  <a:latin typeface="ZapfChancery"/>
                  </a:rPr>
                  <a:t>^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4117403" y="4050268"/>
              <a:ext cx="955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ym typeface="Symbol"/>
                </a:rPr>
                <a:t>&gt;&gt;1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55" grpId="0"/>
      <p:bldP spid="80" grpId="0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1"/>
          <p:cNvGrpSpPr>
            <a:grpSpLocks/>
          </p:cNvGrpSpPr>
          <p:nvPr/>
        </p:nvGrpSpPr>
        <p:grpSpPr bwMode="auto">
          <a:xfrm>
            <a:off x="5029200" y="685800"/>
            <a:ext cx="3814763" cy="3581400"/>
            <a:chOff x="2973" y="1248"/>
            <a:chExt cx="2595" cy="2592"/>
          </a:xfrm>
        </p:grpSpPr>
        <p:pic>
          <p:nvPicPr>
            <p:cNvPr id="54" name="Picture 6" descr="Bai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3" y="1248"/>
              <a:ext cx="2595" cy="259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4082" y="2879"/>
              <a:ext cx="964" cy="26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 err="1">
                  <a:solidFill>
                    <a:srgbClr val="000000"/>
                  </a:solidFill>
                  <a:latin typeface="+mj-lt"/>
                </a:rPr>
                <a:t>Pion</a:t>
              </a:r>
              <a:r>
                <a:rPr lang="en-US" sz="1800" dirty="0">
                  <a:solidFill>
                    <a:srgbClr val="000000"/>
                  </a:solidFill>
                  <a:latin typeface="+mj-lt"/>
                </a:rPr>
                <a:t> gas</a:t>
              </a:r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 flipH="1" flipV="1">
              <a:off x="3886" y="2689"/>
              <a:ext cx="192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7" name="Text Box 9"/>
            <p:cNvSpPr txBox="1">
              <a:spLocks noChangeArrowheads="1"/>
            </p:cNvSpPr>
            <p:nvPr/>
          </p:nvSpPr>
          <p:spPr bwMode="auto">
            <a:xfrm>
              <a:off x="3854" y="1698"/>
              <a:ext cx="899" cy="26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990033"/>
                  </a:solidFill>
                  <a:latin typeface="+mj-lt"/>
                </a:rPr>
                <a:t>Ideal QGP</a:t>
              </a:r>
              <a:endParaRPr lang="en-US" sz="1800" dirty="0">
                <a:solidFill>
                  <a:srgbClr val="990033"/>
                </a:solidFill>
                <a:latin typeface="+mj-lt"/>
              </a:endParaRPr>
            </a:p>
          </p:txBody>
        </p:sp>
        <p:sp>
          <p:nvSpPr>
            <p:cNvPr id="58" name="Line 10"/>
            <p:cNvSpPr>
              <a:spLocks noChangeShapeType="1"/>
            </p:cNvSpPr>
            <p:nvPr/>
          </p:nvSpPr>
          <p:spPr bwMode="auto">
            <a:xfrm>
              <a:off x="4368" y="1920"/>
              <a:ext cx="240" cy="192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92803" y="116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Road Behind</a:t>
            </a:r>
            <a:endParaRPr lang="en-US" b="1" u="sng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0AA5-2F99-4D32-AC9D-B4EB2A5165C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7" name="Picture 19" descr="Snapshot 2005-12-13 10-16-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0674"/>
            <a:ext cx="5029200" cy="3427926"/>
          </a:xfrm>
          <a:prstGeom prst="rect">
            <a:avLst/>
          </a:prstGeom>
          <a:noFill/>
        </p:spPr>
      </p:pic>
      <p:grpSp>
        <p:nvGrpSpPr>
          <p:cNvPr id="12" name="Group 53"/>
          <p:cNvGrpSpPr/>
          <p:nvPr/>
        </p:nvGrpSpPr>
        <p:grpSpPr>
          <a:xfrm>
            <a:off x="2209800" y="228600"/>
            <a:ext cx="4649030" cy="486904"/>
            <a:chOff x="2209800" y="228600"/>
            <a:chExt cx="4649030" cy="486904"/>
          </a:xfrm>
        </p:grpSpPr>
        <p:sp>
          <p:nvSpPr>
            <p:cNvPr id="67" name="TextBox 66"/>
            <p:cNvSpPr txBox="1"/>
            <p:nvPr/>
          </p:nvSpPr>
          <p:spPr>
            <a:xfrm>
              <a:off x="2209800" y="315394"/>
              <a:ext cx="4649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366FF"/>
                  </a:solidFill>
                </a:rPr>
                <a:t>On the jet quenching parameter q </a:t>
              </a:r>
              <a:endParaRPr lang="en-US" sz="2000" b="1" dirty="0">
                <a:solidFill>
                  <a:srgbClr val="3366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48400" y="228600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366FF"/>
                  </a:solidFill>
                  <a:latin typeface="ZapfChancery"/>
                </a:rPr>
                <a:t>^</a:t>
              </a:r>
              <a:endParaRPr lang="en-US" sz="2400" b="1" dirty="0">
                <a:solidFill>
                  <a:srgbClr val="3366FF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8600" y="4114800"/>
            <a:ext cx="2401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dirty="0" err="1" smtClean="0"/>
              <a:t>radiative</a:t>
            </a:r>
            <a:r>
              <a:rPr lang="en-US" sz="1600" dirty="0" smtClean="0"/>
              <a:t> energy loss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629437" y="4140558"/>
            <a:ext cx="2161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If </a:t>
            </a:r>
            <a:r>
              <a:rPr lang="en-US" sz="1600" dirty="0" smtClean="0">
                <a:sym typeface="Symbol"/>
              </a:rPr>
              <a:t></a:t>
            </a:r>
            <a:r>
              <a:rPr lang="en-US" sz="1600" baseline="-25000" dirty="0" smtClean="0">
                <a:sym typeface="Symbol"/>
              </a:rPr>
              <a:t>s</a:t>
            </a:r>
            <a:r>
              <a:rPr lang="en-US" sz="1600" dirty="0" smtClean="0">
                <a:sym typeface="Symbol"/>
              </a:rPr>
              <a:t>(T) were weak…</a:t>
            </a:r>
            <a:endParaRPr lang="en-US" sz="1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4800600" y="4059893"/>
            <a:ext cx="1506180" cy="461665"/>
            <a:chOff x="5766516" y="1938098"/>
            <a:chExt cx="150618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5791200" y="2057400"/>
              <a:ext cx="1481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q</a:t>
              </a:r>
              <a:r>
                <a:rPr lang="en-US" sz="1600" b="1" dirty="0" smtClean="0">
                  <a:sym typeface="Symbol"/>
                </a:rPr>
                <a:t>1 GeV</a:t>
              </a:r>
              <a:r>
                <a:rPr lang="en-US" sz="1600" b="1" baseline="30000" dirty="0" smtClean="0">
                  <a:sym typeface="Symbol"/>
                </a:rPr>
                <a:t>2</a:t>
              </a:r>
              <a:r>
                <a:rPr lang="en-US" sz="1600" b="1" dirty="0" smtClean="0">
                  <a:sym typeface="Symbol"/>
                </a:rPr>
                <a:t>/fm</a:t>
              </a:r>
              <a:endParaRPr lang="en-US" sz="16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66516" y="1938098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ZapfChancery"/>
                </a:rPr>
                <a:t>^</a:t>
              </a:r>
              <a:endParaRPr lang="en-US" sz="2400" b="1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340319" y="4201457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Baier</a:t>
            </a:r>
            <a:r>
              <a:rPr lang="en-US" sz="1200" dirty="0" smtClean="0"/>
              <a:t> Schiff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24400" y="5003442"/>
            <a:ext cx="1729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ym typeface="Symbol"/>
              </a:rPr>
              <a:t>8-19 GeV</a:t>
            </a:r>
            <a:r>
              <a:rPr lang="en-US" sz="1600" b="1" baseline="30000" dirty="0" smtClean="0">
                <a:sym typeface="Symbol"/>
              </a:rPr>
              <a:t>2</a:t>
            </a:r>
            <a:r>
              <a:rPr lang="en-US" sz="1600" b="1" dirty="0" smtClean="0">
                <a:sym typeface="Symbol"/>
              </a:rPr>
              <a:t>/fm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20521" y="5410200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ym typeface="Symbol"/>
              </a:rPr>
              <a:t>3 GeV</a:t>
            </a:r>
            <a:r>
              <a:rPr lang="en-US" sz="1600" b="1" baseline="30000" dirty="0" smtClean="0">
                <a:sym typeface="Symbol"/>
              </a:rPr>
              <a:t>2</a:t>
            </a:r>
            <a:r>
              <a:rPr lang="en-US" sz="1600" b="1" dirty="0" smtClean="0">
                <a:sym typeface="Symbol"/>
              </a:rPr>
              <a:t>/fm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813479" y="5439767"/>
            <a:ext cx="177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ym typeface="Symbol"/>
              </a:rPr>
              <a:t>4-14 GeV</a:t>
            </a:r>
            <a:r>
              <a:rPr lang="en-US" sz="1600" b="1" baseline="30000" dirty="0" smtClean="0">
                <a:sym typeface="Symbol"/>
              </a:rPr>
              <a:t>2</a:t>
            </a:r>
            <a:r>
              <a:rPr lang="en-US" sz="1600" b="1" dirty="0" smtClean="0">
                <a:sym typeface="Symbol"/>
              </a:rPr>
              <a:t>/fm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337479" y="4998977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PHENIX; at 2</a:t>
            </a:r>
            <a:r>
              <a:rPr lang="en-US" sz="1200" dirty="0" smtClean="0">
                <a:sym typeface="Symbol"/>
              </a:rPr>
              <a:t>, neglecting </a:t>
            </a:r>
          </a:p>
          <a:p>
            <a:r>
              <a:rPr lang="en-US" sz="1200" dirty="0" smtClean="0">
                <a:sym typeface="Symbol"/>
              </a:rPr>
              <a:t>theoretical uncertainties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1980828" y="5438001"/>
            <a:ext cx="2121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Zhang Owens Wang Wong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6556658" y="5438569"/>
            <a:ext cx="1762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Dainese</a:t>
            </a:r>
            <a:r>
              <a:rPr lang="en-US" sz="1200" dirty="0" smtClean="0"/>
              <a:t> </a:t>
            </a:r>
            <a:r>
              <a:rPr lang="en-US" sz="1200" dirty="0" err="1" smtClean="0"/>
              <a:t>Loizives</a:t>
            </a:r>
            <a:r>
              <a:rPr lang="en-US" sz="1200" dirty="0" smtClean="0"/>
              <a:t> </a:t>
            </a:r>
            <a:r>
              <a:rPr lang="en-US" sz="1200" dirty="0" err="1" smtClean="0"/>
              <a:t>Palc</a:t>
            </a:r>
            <a:endParaRPr lang="en-US" sz="1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280609" y="4394260"/>
            <a:ext cx="5815391" cy="482540"/>
            <a:chOff x="4876799" y="2294414"/>
            <a:chExt cx="1935658" cy="482540"/>
          </a:xfrm>
        </p:grpSpPr>
        <p:sp>
          <p:nvSpPr>
            <p:cNvPr id="27" name="TextBox 26"/>
            <p:cNvSpPr txBox="1"/>
            <p:nvPr/>
          </p:nvSpPr>
          <p:spPr>
            <a:xfrm>
              <a:off x="4876799" y="2438400"/>
              <a:ext cx="1935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q extracted via comparison with RHIC data is larger…</a:t>
              </a:r>
              <a:endParaRPr lang="en-US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76801" y="2294414"/>
              <a:ext cx="216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ZapfChancery"/>
                </a:rPr>
                <a:t>^</a:t>
              </a:r>
              <a:endParaRPr lang="en-US" sz="2400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7237" y="4851042"/>
            <a:ext cx="4143590" cy="469661"/>
            <a:chOff x="4924639" y="2916893"/>
            <a:chExt cx="4143590" cy="469661"/>
          </a:xfrm>
        </p:grpSpPr>
        <p:sp>
          <p:nvSpPr>
            <p:cNvPr id="28" name="TextBox 27"/>
            <p:cNvSpPr txBox="1"/>
            <p:nvPr/>
          </p:nvSpPr>
          <p:spPr>
            <a:xfrm>
              <a:off x="4953000" y="3048000"/>
              <a:ext cx="41152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q </a:t>
              </a:r>
              <a:r>
                <a:rPr lang="en-US" sz="1600" b="1" dirty="0" smtClean="0">
                  <a:sym typeface="Symbol"/>
                </a:rPr>
                <a:t> 8 GeV</a:t>
              </a:r>
              <a:r>
                <a:rPr lang="en-US" sz="1600" b="1" baseline="30000" dirty="0" smtClean="0">
                  <a:sym typeface="Symbol"/>
                </a:rPr>
                <a:t>2</a:t>
              </a:r>
              <a:r>
                <a:rPr lang="en-US" sz="1600" b="1" dirty="0" smtClean="0">
                  <a:sym typeface="Symbol"/>
                </a:rPr>
                <a:t>/fm </a:t>
              </a:r>
              <a:r>
                <a:rPr lang="en-US" sz="1200" dirty="0" err="1" smtClean="0">
                  <a:sym typeface="Symbol"/>
                </a:rPr>
                <a:t>Armesto,Cauiari</a:t>
              </a:r>
              <a:r>
                <a:rPr lang="en-US" sz="1200" dirty="0" smtClean="0">
                  <a:sym typeface="Symbol"/>
                </a:rPr>
                <a:t> </a:t>
              </a:r>
              <a:r>
                <a:rPr lang="en-US" sz="1200" dirty="0" err="1" smtClean="0">
                  <a:sym typeface="Symbol"/>
                </a:rPr>
                <a:t>Hirono</a:t>
              </a:r>
              <a:r>
                <a:rPr lang="en-US" sz="1200" dirty="0" smtClean="0">
                  <a:sym typeface="Symbol"/>
                </a:rPr>
                <a:t> Salgado 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24639" y="2916893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ZapfChancery"/>
                </a:rPr>
                <a:t>^</a:t>
              </a:r>
              <a:endParaRPr lang="en-US" sz="24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048000" y="5715000"/>
            <a:ext cx="5190845" cy="484169"/>
            <a:chOff x="4259214" y="4457163"/>
            <a:chExt cx="5190845" cy="484169"/>
          </a:xfrm>
        </p:grpSpPr>
        <p:sp>
          <p:nvSpPr>
            <p:cNvPr id="34" name="TextBox 33"/>
            <p:cNvSpPr txBox="1"/>
            <p:nvPr/>
          </p:nvSpPr>
          <p:spPr>
            <a:xfrm>
              <a:off x="4259214" y="4572000"/>
              <a:ext cx="5190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Strong coupling calculation of q is required !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12014" y="4457163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366FF"/>
                  </a:solidFill>
                  <a:latin typeface="ZapfChancery"/>
                </a:rPr>
                <a:t>^</a:t>
              </a:r>
              <a:endParaRPr lang="en-US" sz="2400" b="1" dirty="0">
                <a:solidFill>
                  <a:srgbClr val="3366FF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3870085" y="6172200"/>
            <a:ext cx="458811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/>
              <a:t>Nonperturbative</a:t>
            </a:r>
            <a:r>
              <a:rPr lang="en-US" dirty="0" smtClean="0"/>
              <a:t> calculation is needed !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021818" y="457200"/>
            <a:ext cx="174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Baier</a:t>
            </a:r>
            <a:r>
              <a:rPr lang="en-US" dirty="0" smtClean="0"/>
              <a:t> plot</a:t>
            </a:r>
            <a:endParaRPr lang="en-US" dirty="0"/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5867400" y="3352800"/>
            <a:ext cx="26670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Cold nuclear 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2803" y="116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Road Behind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609600"/>
            <a:ext cx="503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All four major models utilize factorization: </a:t>
            </a:r>
            <a:endParaRPr lang="en-US" dirty="0">
              <a:latin typeface="+mj-lt"/>
            </a:endParaRPr>
          </a:p>
        </p:txBody>
      </p:sp>
      <p:pic>
        <p:nvPicPr>
          <p:cNvPr id="6" name="Picture 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53869"/>
            <a:ext cx="6229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0" y="1639669"/>
            <a:ext cx="2558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Extracted from data,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but evolution is </a:t>
            </a:r>
          </a:p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perturbative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752600"/>
            <a:ext cx="22653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Expansion in the </a:t>
            </a:r>
          </a:p>
          <a:p>
            <a:pPr algn="ctr"/>
            <a:r>
              <a:rPr lang="en-US" dirty="0" smtClean="0"/>
              <a:t>coupling constant </a:t>
            </a:r>
          </a:p>
          <a:p>
            <a:pPr algn="ctr"/>
            <a:r>
              <a:rPr lang="en-US" dirty="0" smtClean="0"/>
              <a:t>(LO,NLO,NNLO…)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1819870"/>
            <a:ext cx="3235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The entire effect of energy 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loss in concentrated in the 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modification of FF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4230469"/>
            <a:ext cx="425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Factorization is used without proof! </a:t>
            </a:r>
          </a:p>
        </p:txBody>
      </p:sp>
      <p:sp>
        <p:nvSpPr>
          <p:cNvPr id="16" name="Oval 15"/>
          <p:cNvSpPr/>
          <p:nvPr/>
        </p:nvSpPr>
        <p:spPr>
          <a:xfrm>
            <a:off x="2971800" y="1048357"/>
            <a:ext cx="2133600" cy="533400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4600" y="1030069"/>
            <a:ext cx="1219200" cy="533400"/>
          </a:xfrm>
          <a:prstGeom prst="ellipse">
            <a:avLst/>
          </a:prstGeom>
          <a:noFill/>
          <a:ln w="3175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306568" y="1627477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0AA5-2F99-4D32-AC9D-B4EB2A5165C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95600" y="315394"/>
            <a:ext cx="3328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On the </a:t>
            </a:r>
            <a:r>
              <a:rPr lang="en-US" sz="2000" b="1" dirty="0" err="1" smtClean="0">
                <a:solidFill>
                  <a:srgbClr val="3366FF"/>
                </a:solidFill>
              </a:rPr>
              <a:t>pQCD</a:t>
            </a:r>
            <a:r>
              <a:rPr lang="en-US" sz="2000" b="1" dirty="0" smtClean="0">
                <a:solidFill>
                  <a:srgbClr val="3366FF"/>
                </a:solidFill>
              </a:rPr>
              <a:t> framework</a:t>
            </a:r>
            <a:endParaRPr lang="en-US" sz="2000" b="1" dirty="0">
              <a:solidFill>
                <a:srgbClr val="3366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2590800"/>
            <a:ext cx="9241632" cy="1505129"/>
            <a:chOff x="0" y="2590800"/>
            <a:chExt cx="9241632" cy="1505129"/>
          </a:xfrm>
        </p:grpSpPr>
        <p:sp>
          <p:nvSpPr>
            <p:cNvPr id="27" name="TextBox 26"/>
            <p:cNvSpPr txBox="1"/>
            <p:nvPr/>
          </p:nvSpPr>
          <p:spPr>
            <a:xfrm>
              <a:off x="0" y="2895600"/>
              <a:ext cx="924163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The characteristics time and length scale of the </a:t>
              </a:r>
              <a:r>
                <a:rPr lang="en-US" dirty="0" err="1" smtClean="0"/>
                <a:t>parton-parton</a:t>
              </a:r>
              <a:r>
                <a:rPr lang="en-US" dirty="0" smtClean="0"/>
                <a:t> interaction is </a:t>
              </a:r>
            </a:p>
            <a:p>
              <a:pPr algn="ctr"/>
              <a:r>
                <a:rPr lang="en-US" dirty="0" smtClean="0"/>
                <a:t>short compared to the soft interactions between the bound </a:t>
              </a:r>
              <a:r>
                <a:rPr lang="en-US" dirty="0" err="1" smtClean="0"/>
                <a:t>partons</a:t>
              </a:r>
              <a:r>
                <a:rPr lang="en-US" dirty="0" smtClean="0"/>
                <a:t> in the initial </a:t>
              </a:r>
            </a:p>
            <a:p>
              <a:pPr algn="ctr"/>
              <a:r>
                <a:rPr lang="en-US" dirty="0" smtClean="0"/>
                <a:t>state and to those of the  fragmentation process of the scattered </a:t>
              </a:r>
              <a:r>
                <a:rPr lang="en-US" dirty="0" err="1" smtClean="0"/>
                <a:t>partons</a:t>
              </a:r>
              <a:r>
                <a:rPr lang="en-US" dirty="0" smtClean="0"/>
                <a:t> in </a:t>
              </a:r>
            </a:p>
            <a:p>
              <a:pPr algn="ctr"/>
              <a:r>
                <a:rPr lang="en-US" dirty="0" smtClean="0"/>
                <a:t>the final state.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9158" y="2590800"/>
              <a:ext cx="2520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Factorization validity</a:t>
              </a:r>
              <a:endParaRPr lang="en-US" u="sng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4724400"/>
            <a:ext cx="9144000" cy="1288713"/>
            <a:chOff x="0" y="4724400"/>
            <a:chExt cx="9144000" cy="1288713"/>
          </a:xfrm>
        </p:grpSpPr>
        <p:sp>
          <p:nvSpPr>
            <p:cNvPr id="67" name="Text Box 159"/>
            <p:cNvSpPr txBox="1">
              <a:spLocks noChangeArrowheads="1"/>
            </p:cNvSpPr>
            <p:nvPr/>
          </p:nvSpPr>
          <p:spPr bwMode="auto">
            <a:xfrm>
              <a:off x="0" y="4997450"/>
              <a:ext cx="91440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 u="none" dirty="0">
                  <a:solidFill>
                    <a:srgbClr val="C00000"/>
                  </a:solidFill>
                  <a:latin typeface="Microsoft Sans Serif" pitchFamily="34" charset="0"/>
                </a:rPr>
                <a:t>There is no single commonly accepted calculation of the underlying physics to describe in-medium energy loss for different quark generations as well as for the gluon.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8600" y="4724400"/>
              <a:ext cx="1225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Summary</a:t>
              </a:r>
              <a:endParaRPr lang="en-US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0AA5-2F99-4D32-AC9D-B4EB2A5165C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62860" y="697468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saturates!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295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medium is black somewhere already, you can’t see it getting even blacker.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2948" y="899191"/>
            <a:ext cx="8824852" cy="472409"/>
            <a:chOff x="457200" y="5535723"/>
            <a:chExt cx="8824852" cy="472409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5638800"/>
              <a:ext cx="8824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at some point, large changes in q do not map into large changes of R</a:t>
              </a:r>
              <a:r>
                <a:rPr lang="en-US" baseline="-25000" dirty="0" smtClean="0"/>
                <a:t>AA</a:t>
              </a:r>
              <a:r>
                <a:rPr lang="en-US" dirty="0" smtClean="0"/>
                <a:t>, or: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88081" y="5535723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ZapfChancery"/>
                </a:rPr>
                <a:t>^</a:t>
              </a:r>
              <a:endParaRPr lang="en-US" sz="24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92803" y="116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Road Behind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15394"/>
            <a:ext cx="769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Single particle spectra and </a:t>
            </a:r>
            <a:r>
              <a:rPr lang="en-US" sz="2000" b="1" dirty="0" err="1" smtClean="0">
                <a:solidFill>
                  <a:srgbClr val="3366FF"/>
                </a:solidFill>
              </a:rPr>
              <a:t>di-hadron</a:t>
            </a:r>
            <a:r>
              <a:rPr lang="en-US" sz="2000" b="1" dirty="0" smtClean="0">
                <a:solidFill>
                  <a:srgbClr val="3366FF"/>
                </a:solidFill>
              </a:rPr>
              <a:t> </a:t>
            </a:r>
            <a:r>
              <a:rPr lang="en-US" sz="2000" b="1" dirty="0" err="1" smtClean="0">
                <a:solidFill>
                  <a:srgbClr val="3366FF"/>
                </a:solidFill>
              </a:rPr>
              <a:t>azimuthal</a:t>
            </a:r>
            <a:r>
              <a:rPr lang="en-US" sz="2000" b="1" dirty="0" smtClean="0">
                <a:solidFill>
                  <a:srgbClr val="3366FF"/>
                </a:solidFill>
              </a:rPr>
              <a:t> correlations</a:t>
            </a:r>
            <a:endParaRPr lang="en-US" sz="2000" b="1" baseline="-25000" dirty="0">
              <a:solidFill>
                <a:srgbClr val="3366FF"/>
              </a:solidFill>
            </a:endParaRPr>
          </a:p>
        </p:txBody>
      </p:sp>
      <p:grpSp>
        <p:nvGrpSpPr>
          <p:cNvPr id="66" name="Group 203"/>
          <p:cNvGrpSpPr>
            <a:grpSpLocks/>
          </p:cNvGrpSpPr>
          <p:nvPr/>
        </p:nvGrpSpPr>
        <p:grpSpPr bwMode="auto">
          <a:xfrm rot="1320000">
            <a:off x="7910191" y="1913306"/>
            <a:ext cx="903485" cy="1318099"/>
            <a:chOff x="567" y="2523"/>
            <a:chExt cx="998" cy="1261"/>
          </a:xfrm>
        </p:grpSpPr>
        <p:sp>
          <p:nvSpPr>
            <p:cNvPr id="67" name="Oval 79"/>
            <p:cNvSpPr>
              <a:spLocks noChangeArrowheads="1"/>
            </p:cNvSpPr>
            <p:nvPr/>
          </p:nvSpPr>
          <p:spPr bwMode="auto">
            <a:xfrm>
              <a:off x="567" y="2840"/>
              <a:ext cx="953" cy="944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13"/>
            <p:cNvSpPr>
              <a:spLocks noChangeShapeType="1"/>
            </p:cNvSpPr>
            <p:nvPr/>
          </p:nvSpPr>
          <p:spPr bwMode="auto">
            <a:xfrm flipV="1">
              <a:off x="1156" y="2523"/>
              <a:ext cx="409" cy="590"/>
            </a:xfrm>
            <a:prstGeom prst="line">
              <a:avLst/>
            </a:prstGeom>
            <a:noFill/>
            <a:ln w="730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9" name="Group 119"/>
            <p:cNvGrpSpPr>
              <a:grpSpLocks/>
            </p:cNvGrpSpPr>
            <p:nvPr/>
          </p:nvGrpSpPr>
          <p:grpSpPr bwMode="auto">
            <a:xfrm>
              <a:off x="1110" y="2795"/>
              <a:ext cx="318" cy="318"/>
              <a:chOff x="1020" y="2704"/>
              <a:chExt cx="318" cy="318"/>
            </a:xfrm>
          </p:grpSpPr>
          <p:sp>
            <p:nvSpPr>
              <p:cNvPr id="70" name="Line 115"/>
              <p:cNvSpPr>
                <a:spLocks noChangeShapeType="1"/>
              </p:cNvSpPr>
              <p:nvPr/>
            </p:nvSpPr>
            <p:spPr bwMode="auto">
              <a:xfrm flipV="1">
                <a:off x="1020" y="2795"/>
                <a:ext cx="0" cy="182"/>
              </a:xfrm>
              <a:prstGeom prst="line">
                <a:avLst/>
              </a:prstGeom>
              <a:noFill/>
              <a:ln w="22225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" name="Line 116"/>
              <p:cNvSpPr>
                <a:spLocks noChangeShapeType="1"/>
              </p:cNvSpPr>
              <p:nvPr/>
            </p:nvSpPr>
            <p:spPr bwMode="auto">
              <a:xfrm flipV="1">
                <a:off x="1066" y="2704"/>
                <a:ext cx="90" cy="318"/>
              </a:xfrm>
              <a:prstGeom prst="line">
                <a:avLst/>
              </a:prstGeom>
              <a:noFill/>
              <a:ln w="22225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" name="Line 117"/>
              <p:cNvSpPr>
                <a:spLocks noChangeShapeType="1"/>
              </p:cNvSpPr>
              <p:nvPr/>
            </p:nvSpPr>
            <p:spPr bwMode="auto">
              <a:xfrm flipV="1">
                <a:off x="1111" y="2840"/>
                <a:ext cx="227" cy="182"/>
              </a:xfrm>
              <a:prstGeom prst="line">
                <a:avLst/>
              </a:prstGeom>
              <a:noFill/>
              <a:ln w="22225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" name="Line 118"/>
              <p:cNvSpPr>
                <a:spLocks noChangeShapeType="1"/>
              </p:cNvSpPr>
              <p:nvPr/>
            </p:nvSpPr>
            <p:spPr bwMode="auto">
              <a:xfrm flipV="1">
                <a:off x="1156" y="2976"/>
                <a:ext cx="136" cy="46"/>
              </a:xfrm>
              <a:prstGeom prst="line">
                <a:avLst/>
              </a:prstGeom>
              <a:noFill/>
              <a:ln w="22225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7620000" y="3239869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jet</a:t>
            </a:r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 rot="-960000">
            <a:off x="7545084" y="3800320"/>
            <a:ext cx="1308230" cy="1187246"/>
            <a:chOff x="5962721" y="518031"/>
            <a:chExt cx="1614995" cy="1402240"/>
          </a:xfrm>
        </p:grpSpPr>
        <p:sp>
          <p:nvSpPr>
            <p:cNvPr id="75" name="Oval 108"/>
            <p:cNvSpPr>
              <a:spLocks noChangeArrowheads="1"/>
            </p:cNvSpPr>
            <p:nvPr/>
          </p:nvSpPr>
          <p:spPr bwMode="auto">
            <a:xfrm rot="4500000">
              <a:off x="5990975" y="736793"/>
              <a:ext cx="1155224" cy="1211732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09"/>
            <p:cNvSpPr>
              <a:spLocks noChangeShapeType="1"/>
            </p:cNvSpPr>
            <p:nvPr/>
          </p:nvSpPr>
          <p:spPr bwMode="auto">
            <a:xfrm rot="4500000" flipV="1">
              <a:off x="6299569" y="340560"/>
              <a:ext cx="1100676" cy="1455618"/>
            </a:xfrm>
            <a:prstGeom prst="line">
              <a:avLst/>
            </a:prstGeom>
            <a:noFill/>
            <a:ln w="73025">
              <a:solidFill>
                <a:srgbClr val="0000CC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" name="Line 121"/>
            <p:cNvSpPr>
              <a:spLocks noChangeShapeType="1"/>
            </p:cNvSpPr>
            <p:nvPr/>
          </p:nvSpPr>
          <p:spPr bwMode="auto">
            <a:xfrm rot="4500000" flipV="1">
              <a:off x="6905668" y="822417"/>
              <a:ext cx="0" cy="233618"/>
            </a:xfrm>
            <a:prstGeom prst="line">
              <a:avLst/>
            </a:prstGeom>
            <a:noFill/>
            <a:ln w="222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" name="Line 122"/>
            <p:cNvSpPr>
              <a:spLocks noChangeShapeType="1"/>
            </p:cNvSpPr>
            <p:nvPr/>
          </p:nvSpPr>
          <p:spPr bwMode="auto">
            <a:xfrm rot="4500000" flipV="1">
              <a:off x="6908186" y="834041"/>
              <a:ext cx="109098" cy="408189"/>
            </a:xfrm>
            <a:prstGeom prst="line">
              <a:avLst/>
            </a:prstGeom>
            <a:noFill/>
            <a:ln w="222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Line 123"/>
            <p:cNvSpPr>
              <a:spLocks noChangeShapeType="1"/>
            </p:cNvSpPr>
            <p:nvPr/>
          </p:nvSpPr>
          <p:spPr bwMode="auto">
            <a:xfrm rot="4500000" flipV="1">
              <a:off x="6776449" y="1076815"/>
              <a:ext cx="275169" cy="233618"/>
            </a:xfrm>
            <a:prstGeom prst="line">
              <a:avLst/>
            </a:prstGeom>
            <a:noFill/>
            <a:ln w="222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" name="Line 124"/>
            <p:cNvSpPr>
              <a:spLocks noChangeShapeType="1"/>
            </p:cNvSpPr>
            <p:nvPr/>
          </p:nvSpPr>
          <p:spPr bwMode="auto">
            <a:xfrm rot="4500000" flipV="1">
              <a:off x="6747135" y="1186106"/>
              <a:ext cx="164859" cy="59046"/>
            </a:xfrm>
            <a:prstGeom prst="line">
              <a:avLst/>
            </a:prstGeom>
            <a:noFill/>
            <a:ln w="222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" name="Line 126"/>
            <p:cNvSpPr>
              <a:spLocks noChangeShapeType="1"/>
            </p:cNvSpPr>
            <p:nvPr/>
          </p:nvSpPr>
          <p:spPr bwMode="auto">
            <a:xfrm rot="15714020" flipV="1">
              <a:off x="6435129" y="951980"/>
              <a:ext cx="0" cy="233618"/>
            </a:xfrm>
            <a:prstGeom prst="line">
              <a:avLst/>
            </a:prstGeom>
            <a:noFill/>
            <a:ln w="222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" name="Line 127"/>
            <p:cNvSpPr>
              <a:spLocks noChangeShapeType="1"/>
            </p:cNvSpPr>
            <p:nvPr/>
          </p:nvSpPr>
          <p:spPr bwMode="auto">
            <a:xfrm rot="15714020" flipV="1">
              <a:off x="6335810" y="759644"/>
              <a:ext cx="109098" cy="408189"/>
            </a:xfrm>
            <a:prstGeom prst="line">
              <a:avLst/>
            </a:prstGeom>
            <a:noFill/>
            <a:ln w="222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3" name="Line 128"/>
            <p:cNvSpPr>
              <a:spLocks noChangeShapeType="1"/>
            </p:cNvSpPr>
            <p:nvPr/>
          </p:nvSpPr>
          <p:spPr bwMode="auto">
            <a:xfrm rot="15714020" flipV="1">
              <a:off x="6319804" y="698420"/>
              <a:ext cx="275169" cy="233618"/>
            </a:xfrm>
            <a:prstGeom prst="line">
              <a:avLst/>
            </a:prstGeom>
            <a:noFill/>
            <a:ln w="222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" name="Line 129"/>
            <p:cNvSpPr>
              <a:spLocks noChangeShapeType="1"/>
            </p:cNvSpPr>
            <p:nvPr/>
          </p:nvSpPr>
          <p:spPr bwMode="auto">
            <a:xfrm rot="15714020" flipV="1">
              <a:off x="6461459" y="774007"/>
              <a:ext cx="164859" cy="59046"/>
            </a:xfrm>
            <a:prstGeom prst="line">
              <a:avLst/>
            </a:prstGeom>
            <a:noFill/>
            <a:ln w="222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7848600" y="514486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Dijet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20930" y="2057400"/>
            <a:ext cx="798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Glauber</a:t>
            </a:r>
            <a:r>
              <a:rPr lang="en-US" dirty="0" smtClean="0"/>
              <a:t> calculation is required for the suppression measurements.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65124" y="2363411"/>
            <a:ext cx="670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geometric bias and different fragmentation bias.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842901" y="1764268"/>
            <a:ext cx="393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Di-</a:t>
            </a:r>
            <a:r>
              <a:rPr lang="en-US" b="1" u="sng" dirty="0" err="1" smtClean="0">
                <a:solidFill>
                  <a:srgbClr val="C00000"/>
                </a:solidFill>
              </a:rPr>
              <a:t>hadron</a:t>
            </a:r>
            <a:r>
              <a:rPr lang="en-US" b="1" u="sng" dirty="0" smtClean="0">
                <a:solidFill>
                  <a:srgbClr val="C00000"/>
                </a:solidFill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</a:rPr>
              <a:t>azimuthal</a:t>
            </a:r>
            <a:r>
              <a:rPr lang="en-US" b="1" u="sng" dirty="0" smtClean="0">
                <a:solidFill>
                  <a:srgbClr val="C00000"/>
                </a:solidFill>
              </a:rPr>
              <a:t> correlations</a:t>
            </a:r>
            <a:endParaRPr lang="en-US" b="1" u="sng" dirty="0">
              <a:solidFill>
                <a:srgbClr val="C0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0" y="2706469"/>
            <a:ext cx="9249536" cy="4008061"/>
            <a:chOff x="0" y="2706469"/>
            <a:chExt cx="9249536" cy="4008061"/>
          </a:xfrm>
        </p:grpSpPr>
        <p:pic>
          <p:nvPicPr>
            <p:cNvPr id="87" name="Picture 4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38550" y="2706469"/>
              <a:ext cx="3448050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0" name="Group 89"/>
            <p:cNvGrpSpPr/>
            <p:nvPr/>
          </p:nvGrpSpPr>
          <p:grpSpPr>
            <a:xfrm>
              <a:off x="76200" y="2706469"/>
              <a:ext cx="3486150" cy="2847975"/>
              <a:chOff x="1143000" y="3171825"/>
              <a:chExt cx="3486150" cy="2847975"/>
            </a:xfrm>
          </p:grpSpPr>
          <p:pic>
            <p:nvPicPr>
              <p:cNvPr id="88" name="Picture 4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43000" y="3171825"/>
                <a:ext cx="3486150" cy="284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9" name="Text Box 63"/>
              <p:cNvSpPr txBox="1">
                <a:spLocks noChangeArrowheads="1"/>
              </p:cNvSpPr>
              <p:nvPr/>
            </p:nvSpPr>
            <p:spPr bwMode="auto">
              <a:xfrm>
                <a:off x="2743200" y="3454400"/>
                <a:ext cx="1608138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b="1" u="none" dirty="0">
                    <a:latin typeface="Lucida Sans" pitchFamily="34" charset="0"/>
                  </a:rPr>
                  <a:t>PRL 98 (2007) 212301</a:t>
                </a:r>
              </a:p>
            </p:txBody>
          </p:sp>
        </p:grpSp>
        <p:sp>
          <p:nvSpPr>
            <p:cNvPr id="93" name="Text Box 50"/>
            <p:cNvSpPr txBox="1">
              <a:spLocks noChangeArrowheads="1"/>
            </p:cNvSpPr>
            <p:nvPr/>
          </p:nvSpPr>
          <p:spPr bwMode="auto">
            <a:xfrm>
              <a:off x="1981200" y="5791200"/>
              <a:ext cx="72683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Font typeface="Wingdings" pitchFamily="2" charset="2"/>
                <a:buChar char="ü"/>
              </a:pPr>
              <a:r>
                <a:rPr lang="en-US" dirty="0"/>
                <a:t>Model dependent calculations show that I</a:t>
              </a:r>
              <a:r>
                <a:rPr lang="en-US" baseline="-25000" dirty="0"/>
                <a:t>AA</a:t>
              </a:r>
              <a:r>
                <a:rPr lang="en-US" dirty="0"/>
                <a:t> is more sensitive </a:t>
              </a:r>
              <a:endParaRPr lang="en-US" dirty="0" smtClean="0"/>
            </a:p>
            <a:p>
              <a:pPr algn="ctr"/>
              <a:r>
                <a:rPr lang="en-US" dirty="0" smtClean="0"/>
                <a:t>than </a:t>
              </a:r>
              <a:r>
                <a:rPr lang="en-US" dirty="0"/>
                <a:t>R</a:t>
              </a:r>
              <a:r>
                <a:rPr lang="en-US" baseline="-25000" dirty="0"/>
                <a:t>AA</a:t>
              </a:r>
              <a:r>
                <a:rPr lang="en-US" dirty="0"/>
                <a:t> but both </a:t>
              </a:r>
              <a:r>
                <a:rPr lang="en-US" dirty="0" smtClean="0"/>
                <a:t>have </a:t>
              </a:r>
              <a:r>
                <a:rPr lang="en-US" dirty="0"/>
                <a:t>diminished sensitivity at </a:t>
              </a:r>
              <a:endParaRPr lang="en-US" dirty="0" smtClean="0"/>
            </a:p>
            <a:p>
              <a:pPr algn="ctr"/>
              <a:r>
                <a:rPr lang="en-US" dirty="0" smtClean="0"/>
                <a:t>high </a:t>
              </a:r>
              <a:r>
                <a:rPr lang="en-US" dirty="0"/>
                <a:t>gluon density.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5410200"/>
              <a:ext cx="9143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</a:t>
              </a:r>
              <a:r>
                <a:rPr lang="en-US" baseline="-25000" dirty="0" smtClean="0"/>
                <a:t>AA</a:t>
              </a:r>
              <a:r>
                <a:rPr lang="en-US" dirty="0" smtClean="0"/>
                <a:t> is a quantity that measure the medium effect on the FF on </a:t>
              </a:r>
              <a:r>
                <a:rPr lang="en-US" dirty="0" err="1" smtClean="0"/>
                <a:t>dijet</a:t>
              </a:r>
              <a:r>
                <a:rPr lang="en-US" dirty="0" smtClean="0"/>
                <a:t> analysis.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6" grpId="0"/>
      <p:bldP spid="91" grpId="0"/>
      <p:bldP spid="92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CCB47-F514-4E6B-98A5-D9D55DB20C7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670606" y="304800"/>
            <a:ext cx="79399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+mj-lt"/>
              </a:rPr>
              <a:t>High-p</a:t>
            </a:r>
            <a:r>
              <a:rPr lang="en-US" sz="2000" b="1" baseline="-25000" dirty="0" smtClean="0">
                <a:solidFill>
                  <a:srgbClr val="3366FF"/>
                </a:solidFill>
                <a:latin typeface="+mj-lt"/>
              </a:rPr>
              <a:t>T</a:t>
            </a:r>
            <a:r>
              <a:rPr lang="en-US" sz="2000" b="1" dirty="0" smtClean="0">
                <a:solidFill>
                  <a:srgbClr val="3366FF"/>
                </a:solidFill>
                <a:latin typeface="+mj-lt"/>
              </a:rPr>
              <a:t>: </a:t>
            </a:r>
            <a:r>
              <a:rPr lang="en-US" sz="2000" b="1" dirty="0" err="1" smtClean="0">
                <a:solidFill>
                  <a:srgbClr val="3366FF"/>
                </a:solidFill>
                <a:latin typeface="+mj-lt"/>
              </a:rPr>
              <a:t>di-hadron</a:t>
            </a:r>
            <a:r>
              <a:rPr lang="en-US" sz="2000" b="1" dirty="0" smtClean="0">
                <a:solidFill>
                  <a:srgbClr val="3366FF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3366FF"/>
                </a:solidFill>
                <a:latin typeface="+mj-lt"/>
              </a:rPr>
              <a:t>azimuthal</a:t>
            </a:r>
            <a:r>
              <a:rPr lang="en-US" sz="2000" b="1" dirty="0">
                <a:solidFill>
                  <a:srgbClr val="3366FF"/>
                </a:solidFill>
                <a:latin typeface="+mj-lt"/>
              </a:rPr>
              <a:t> correlations “conservation of </a:t>
            </a:r>
            <a:r>
              <a:rPr lang="en-US" sz="2000" b="1" dirty="0" smtClean="0">
                <a:solidFill>
                  <a:srgbClr val="3366FF"/>
                </a:solidFill>
                <a:latin typeface="+mj-lt"/>
              </a:rPr>
              <a:t>p”</a:t>
            </a:r>
            <a:endParaRPr lang="en-US" sz="2000" b="1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6212" name="Text Box 103"/>
          <p:cNvSpPr txBox="1">
            <a:spLocks noChangeArrowheads="1"/>
          </p:cNvSpPr>
          <p:nvPr/>
        </p:nvSpPr>
        <p:spPr bwMode="auto">
          <a:xfrm>
            <a:off x="6477000" y="3886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Away side </a:t>
            </a:r>
            <a:r>
              <a:rPr lang="en-US" sz="1400" b="1">
                <a:solidFill>
                  <a:schemeClr val="bg1"/>
                </a:solidFill>
                <a:sym typeface="Symbol" pitchFamily="18" charset="2"/>
              </a:rPr>
              <a:t>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6193" name="Text Box 117"/>
          <p:cNvSpPr txBox="1">
            <a:spLocks noChangeArrowheads="1"/>
          </p:cNvSpPr>
          <p:nvPr/>
        </p:nvSpPr>
        <p:spPr bwMode="auto">
          <a:xfrm>
            <a:off x="39624" y="4083050"/>
            <a:ext cx="90535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1800" dirty="0">
                <a:solidFill>
                  <a:schemeClr val="accent2"/>
                </a:solidFill>
              </a:rPr>
              <a:t>In the near-side </a:t>
            </a:r>
            <a:r>
              <a:rPr lang="en-US" sz="1800" dirty="0" err="1">
                <a:solidFill>
                  <a:schemeClr val="accent2"/>
                </a:solidFill>
              </a:rPr>
              <a:t>p+p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d+Au</a:t>
            </a:r>
            <a:r>
              <a:rPr lang="en-US" sz="1800" dirty="0">
                <a:solidFill>
                  <a:schemeClr val="accent2"/>
                </a:solidFill>
              </a:rPr>
              <a:t>, and </a:t>
            </a:r>
            <a:r>
              <a:rPr lang="en-US" sz="1800" dirty="0" err="1">
                <a:solidFill>
                  <a:schemeClr val="accent2"/>
                </a:solidFill>
              </a:rPr>
              <a:t>Au+Au</a:t>
            </a:r>
            <a:r>
              <a:rPr lang="en-US" sz="1800" dirty="0">
                <a:solidFill>
                  <a:schemeClr val="accent2"/>
                </a:solidFill>
              </a:rPr>
              <a:t> are similar while in the away-side </a:t>
            </a:r>
          </a:p>
          <a:p>
            <a:pPr algn="ctr">
              <a:buFont typeface="Wingdings" pitchFamily="2" charset="2"/>
              <a:buNone/>
            </a:pPr>
            <a:r>
              <a:rPr lang="en-US" sz="1800" dirty="0">
                <a:solidFill>
                  <a:schemeClr val="accent2"/>
                </a:solidFill>
              </a:rPr>
              <a:t>“back-to-back” </a:t>
            </a:r>
            <a:r>
              <a:rPr lang="en-US" sz="1800" dirty="0" err="1">
                <a:solidFill>
                  <a:schemeClr val="accent2"/>
                </a:solidFill>
              </a:rPr>
              <a:t>Au+Au</a:t>
            </a:r>
            <a:r>
              <a:rPr lang="en-US" sz="1800" dirty="0">
                <a:solidFill>
                  <a:schemeClr val="accent2"/>
                </a:solidFill>
              </a:rPr>
              <a:t> is strongly suppressed relative to </a:t>
            </a:r>
            <a:r>
              <a:rPr lang="en-US" sz="1800" dirty="0" err="1">
                <a:solidFill>
                  <a:schemeClr val="accent2"/>
                </a:solidFill>
              </a:rPr>
              <a:t>p+p</a:t>
            </a:r>
            <a:r>
              <a:rPr lang="en-US" sz="1800" dirty="0">
                <a:solidFill>
                  <a:schemeClr val="accent2"/>
                </a:solidFill>
              </a:rPr>
              <a:t> and </a:t>
            </a:r>
            <a:r>
              <a:rPr lang="en-US" sz="1800" dirty="0" err="1">
                <a:solidFill>
                  <a:schemeClr val="accent2"/>
                </a:solidFill>
              </a:rPr>
              <a:t>d+Au</a:t>
            </a:r>
            <a:r>
              <a:rPr lang="en-US" sz="1800" dirty="0">
                <a:solidFill>
                  <a:schemeClr val="accent2"/>
                </a:solidFill>
              </a:rPr>
              <a:t>.</a:t>
            </a:r>
          </a:p>
        </p:txBody>
      </p:sp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228600" y="759090"/>
            <a:ext cx="3886200" cy="3050910"/>
            <a:chOff x="2304" y="747"/>
            <a:chExt cx="3312" cy="2661"/>
          </a:xfrm>
        </p:grpSpPr>
        <p:pic>
          <p:nvPicPr>
            <p:cNvPr id="6195" name="Picture 119"/>
            <p:cNvPicPr>
              <a:picLocks noChangeAspect="1" noChangeArrowheads="1"/>
            </p:cNvPicPr>
            <p:nvPr/>
          </p:nvPicPr>
          <p:blipFill>
            <a:blip r:embed="rId5"/>
            <a:srcRect t="57018" r="12787"/>
            <a:stretch>
              <a:fillRect/>
            </a:stretch>
          </p:blipFill>
          <p:spPr bwMode="auto">
            <a:xfrm>
              <a:off x="2304" y="960"/>
              <a:ext cx="3312" cy="2448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</p:pic>
        <p:sp>
          <p:nvSpPr>
            <p:cNvPr id="6196" name="Text Box 120"/>
            <p:cNvSpPr txBox="1">
              <a:spLocks noChangeArrowheads="1"/>
            </p:cNvSpPr>
            <p:nvPr/>
          </p:nvSpPr>
          <p:spPr bwMode="auto">
            <a:xfrm>
              <a:off x="3512" y="1824"/>
              <a:ext cx="1189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chemeClr val="accent2"/>
                  </a:solidFill>
                </a:rPr>
                <a:t>4 &lt; </a:t>
              </a:r>
              <a:r>
                <a:rPr lang="en-US" sz="900" b="1" dirty="0" err="1">
                  <a:solidFill>
                    <a:schemeClr val="accent2"/>
                  </a:solidFill>
                </a:rPr>
                <a:t>p</a:t>
              </a:r>
              <a:r>
                <a:rPr lang="en-US" sz="900" b="1" baseline="-25000" dirty="0" err="1">
                  <a:solidFill>
                    <a:schemeClr val="accent2"/>
                  </a:solidFill>
                </a:rPr>
                <a:t>T</a:t>
              </a:r>
              <a:r>
                <a:rPr lang="en-US" sz="900" b="1" dirty="0" err="1">
                  <a:solidFill>
                    <a:schemeClr val="accent2"/>
                  </a:solidFill>
                </a:rPr>
                <a:t>,trig</a:t>
              </a:r>
              <a:r>
                <a:rPr lang="en-US" sz="900" b="1" dirty="0">
                  <a:solidFill>
                    <a:schemeClr val="accent2"/>
                  </a:solidFill>
                </a:rPr>
                <a:t> &lt; 6 </a:t>
              </a:r>
              <a:r>
                <a:rPr lang="en-US" sz="900" b="1" dirty="0" err="1">
                  <a:solidFill>
                    <a:schemeClr val="accent2"/>
                  </a:solidFill>
                </a:rPr>
                <a:t>GeV</a:t>
              </a:r>
              <a:r>
                <a:rPr lang="en-US" sz="900" b="1" dirty="0">
                  <a:solidFill>
                    <a:schemeClr val="accent2"/>
                  </a:solidFill>
                </a:rPr>
                <a:t>/c</a:t>
              </a:r>
            </a:p>
          </p:txBody>
        </p:sp>
        <p:sp>
          <p:nvSpPr>
            <p:cNvPr id="6197" name="Text Box 121"/>
            <p:cNvSpPr txBox="1">
              <a:spLocks noChangeArrowheads="1"/>
            </p:cNvSpPr>
            <p:nvPr/>
          </p:nvSpPr>
          <p:spPr bwMode="auto">
            <a:xfrm>
              <a:off x="3504" y="2008"/>
              <a:ext cx="1202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chemeClr val="accent2"/>
                  </a:solidFill>
                </a:rPr>
                <a:t>2 &lt; </a:t>
              </a:r>
              <a:r>
                <a:rPr lang="en-US" sz="900" b="1" dirty="0" err="1">
                  <a:solidFill>
                    <a:schemeClr val="accent2"/>
                  </a:solidFill>
                </a:rPr>
                <a:t>p</a:t>
              </a:r>
              <a:r>
                <a:rPr lang="en-US" sz="900" b="1" baseline="-25000" dirty="0" err="1">
                  <a:solidFill>
                    <a:schemeClr val="accent2"/>
                  </a:solidFill>
                </a:rPr>
                <a:t>T</a:t>
              </a:r>
              <a:r>
                <a:rPr lang="en-US" sz="900" b="1" dirty="0" err="1">
                  <a:solidFill>
                    <a:schemeClr val="accent2"/>
                  </a:solidFill>
                </a:rPr>
                <a:t>,assoc</a:t>
              </a:r>
              <a:r>
                <a:rPr lang="en-US" sz="900" b="1" dirty="0">
                  <a:solidFill>
                    <a:schemeClr val="accent2"/>
                  </a:solidFill>
                </a:rPr>
                <a:t> &lt; </a:t>
              </a:r>
              <a:r>
                <a:rPr lang="en-US" sz="900" b="1" dirty="0" err="1">
                  <a:solidFill>
                    <a:schemeClr val="accent2"/>
                  </a:solidFill>
                </a:rPr>
                <a:t>p</a:t>
              </a:r>
              <a:r>
                <a:rPr lang="en-US" sz="900" b="1" baseline="-25000" dirty="0" err="1">
                  <a:solidFill>
                    <a:schemeClr val="accent2"/>
                  </a:solidFill>
                </a:rPr>
                <a:t>T</a:t>
              </a:r>
              <a:r>
                <a:rPr lang="en-US" sz="900" b="1" dirty="0" err="1">
                  <a:solidFill>
                    <a:schemeClr val="accent2"/>
                  </a:solidFill>
                </a:rPr>
                <a:t>,trig</a:t>
              </a:r>
              <a:endParaRPr lang="en-US" sz="900" b="1" dirty="0">
                <a:solidFill>
                  <a:schemeClr val="accent2"/>
                </a:solidFill>
              </a:endParaRPr>
            </a:p>
          </p:txBody>
        </p:sp>
        <p:sp>
          <p:nvSpPr>
            <p:cNvPr id="6198" name="Text Box 122"/>
            <p:cNvSpPr txBox="1">
              <a:spLocks noChangeArrowheads="1"/>
            </p:cNvSpPr>
            <p:nvPr/>
          </p:nvSpPr>
          <p:spPr bwMode="auto">
            <a:xfrm>
              <a:off x="3343" y="747"/>
              <a:ext cx="173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Times New Roman" charset="0"/>
                </a:rPr>
                <a:t>PRL. 91, 072304 (2003)</a:t>
              </a:r>
            </a:p>
          </p:txBody>
        </p:sp>
        <p:sp>
          <p:nvSpPr>
            <p:cNvPr id="6199" name="Text Box 123"/>
            <p:cNvSpPr txBox="1">
              <a:spLocks noChangeArrowheads="1"/>
            </p:cNvSpPr>
            <p:nvPr/>
          </p:nvSpPr>
          <p:spPr bwMode="auto">
            <a:xfrm>
              <a:off x="3278" y="2806"/>
              <a:ext cx="1775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990000"/>
                  </a:solidFill>
                </a:rPr>
                <a:t>Background is subtracted</a:t>
              </a:r>
            </a:p>
          </p:txBody>
        </p:sp>
      </p:grpSp>
      <p:pic>
        <p:nvPicPr>
          <p:cNvPr id="75" name="~PP1285.WAV">
            <a:hlinkClick r:id="" action="ppaction://media"/>
          </p:cNvPr>
          <p:cNvPicPr>
            <a:picLocks noRot="1" noChangeAspect="1"/>
          </p:cNvPicPr>
          <p:nvPr>
            <a:wavAudioFile r:embed="rId2" name="~PP128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3492803" y="116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Road Behind</a:t>
            </a:r>
            <a:endParaRPr lang="en-US" b="1" u="sng" dirty="0"/>
          </a:p>
        </p:txBody>
      </p:sp>
      <p:grpSp>
        <p:nvGrpSpPr>
          <p:cNvPr id="4" name="Group 20"/>
          <p:cNvGrpSpPr/>
          <p:nvPr/>
        </p:nvGrpSpPr>
        <p:grpSpPr>
          <a:xfrm>
            <a:off x="990600" y="762000"/>
            <a:ext cx="7772400" cy="4876800"/>
            <a:chOff x="990600" y="762000"/>
            <a:chExt cx="7772400" cy="4876800"/>
          </a:xfrm>
        </p:grpSpPr>
        <p:pic>
          <p:nvPicPr>
            <p:cNvPr id="247810" name="Picture 2" descr="http://drupal.star.bnl.gov/STAR/files/starpublications/64/figure4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53000" y="762000"/>
              <a:ext cx="3810000" cy="3124200"/>
            </a:xfrm>
            <a:prstGeom prst="rect">
              <a:avLst/>
            </a:prstGeom>
            <a:noFill/>
          </p:spPr>
        </p:pic>
        <p:sp>
          <p:nvSpPr>
            <p:cNvPr id="84" name="Rectangle 3"/>
            <p:cNvSpPr txBox="1">
              <a:spLocks noChangeArrowheads="1"/>
            </p:cNvSpPr>
            <p:nvPr/>
          </p:nvSpPr>
          <p:spPr>
            <a:xfrm>
              <a:off x="990600" y="5334000"/>
              <a:ext cx="7467600" cy="304800"/>
            </a:xfrm>
            <a:prstGeom prst="rect">
              <a:avLst/>
            </a:prstGeom>
          </p:spPr>
          <p:txBody>
            <a:bodyPr/>
            <a:lstStyle/>
            <a:p>
              <a:pPr marL="365760" marR="0" lvl="0" indent="-256032" algn="ctr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tabLst/>
                <a:defRPr/>
              </a:pPr>
              <a:r>
                <a:rPr lang="en-US" dirty="0" smtClean="0">
                  <a:solidFill>
                    <a:schemeClr val="accent2"/>
                  </a:solidFill>
                </a:rPr>
                <a:t>Away-side yield neither depend on </a:t>
              </a:r>
              <a:r>
                <a:rPr lang="en-US" dirty="0" err="1" smtClean="0">
                  <a:solidFill>
                    <a:schemeClr val="accent2"/>
                  </a:solidFill>
                </a:rPr>
                <a:t>z</a:t>
              </a:r>
              <a:r>
                <a:rPr lang="en-US" baseline="-25000" dirty="0" err="1" smtClean="0">
                  <a:solidFill>
                    <a:schemeClr val="accent2"/>
                  </a:solidFill>
                </a:rPr>
                <a:t>T</a:t>
              </a:r>
              <a:r>
                <a:rPr lang="en-US" baseline="-25000" dirty="0" smtClean="0">
                  <a:solidFill>
                    <a:schemeClr val="accent2"/>
                  </a:solidFill>
                </a:rPr>
                <a:t> </a:t>
              </a:r>
              <a:r>
                <a:rPr lang="en-US" dirty="0" smtClean="0">
                  <a:solidFill>
                    <a:schemeClr val="accent2"/>
                  </a:solidFill>
                </a:rPr>
                <a:t>nor broaden in </a:t>
              </a:r>
              <a:r>
                <a:rPr lang="en-US" dirty="0" smtClean="0">
                  <a:solidFill>
                    <a:schemeClr val="accent2"/>
                  </a:solidFill>
                  <a:sym typeface="Symbol"/>
                </a:rPr>
                <a:t>.</a:t>
              </a:r>
              <a:endParaRPr lang="en-US" dirty="0" smtClean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762000"/>
            <a:ext cx="9067800" cy="4608731"/>
            <a:chOff x="0" y="762000"/>
            <a:chExt cx="9067800" cy="4608731"/>
          </a:xfrm>
        </p:grpSpPr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152400" y="4724400"/>
              <a:ext cx="8915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dirty="0" smtClean="0">
                  <a:solidFill>
                    <a:srgbClr val="3366FF"/>
                  </a:solidFill>
                </a:rPr>
                <a:t>Clear </a:t>
              </a:r>
              <a:r>
                <a:rPr lang="en-US" dirty="0">
                  <a:solidFill>
                    <a:srgbClr val="3366FF"/>
                  </a:solidFill>
                </a:rPr>
                <a:t>jet-like peaks seen on near and away side in </a:t>
              </a:r>
              <a:r>
                <a:rPr lang="en-US" dirty="0" err="1" smtClean="0">
                  <a:solidFill>
                    <a:srgbClr val="3366FF"/>
                  </a:solidFill>
                </a:rPr>
                <a:t>Au+Au</a:t>
              </a:r>
              <a:r>
                <a:rPr lang="en-US" dirty="0" smtClean="0">
                  <a:solidFill>
                    <a:srgbClr val="3366FF"/>
                  </a:solidFill>
                </a:rPr>
                <a:t>  at high trigger p</a:t>
              </a:r>
              <a:r>
                <a:rPr lang="en-US" baseline="-25000" dirty="0" smtClean="0">
                  <a:solidFill>
                    <a:srgbClr val="3366FF"/>
                  </a:solidFill>
                </a:rPr>
                <a:t>T</a:t>
              </a:r>
              <a:r>
                <a:rPr lang="en-US" dirty="0" smtClean="0">
                  <a:solidFill>
                    <a:srgbClr val="3366FF"/>
                  </a:solidFill>
                </a:rPr>
                <a:t> and high associated p</a:t>
              </a:r>
              <a:r>
                <a:rPr lang="en-US" baseline="-25000" dirty="0" smtClean="0">
                  <a:solidFill>
                    <a:srgbClr val="3366FF"/>
                  </a:solidFill>
                </a:rPr>
                <a:t>T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8"/>
            <a:srcRect t="10244"/>
            <a:stretch>
              <a:fillRect/>
            </a:stretch>
          </p:blipFill>
          <p:spPr bwMode="auto">
            <a:xfrm>
              <a:off x="0" y="762000"/>
              <a:ext cx="48768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oup 25"/>
          <p:cNvGrpSpPr/>
          <p:nvPr/>
        </p:nvGrpSpPr>
        <p:grpSpPr>
          <a:xfrm>
            <a:off x="0" y="762000"/>
            <a:ext cx="7151914" cy="5257800"/>
            <a:chOff x="0" y="762000"/>
            <a:chExt cx="7151914" cy="5257800"/>
          </a:xfrm>
        </p:grpSpPr>
        <p:pic>
          <p:nvPicPr>
            <p:cNvPr id="29" name="Picture 26"/>
            <p:cNvPicPr>
              <a:picLocks noChangeAspect="1" noChangeArrowheads="1"/>
            </p:cNvPicPr>
            <p:nvPr/>
          </p:nvPicPr>
          <p:blipFill>
            <a:blip r:embed="rId9"/>
            <a:srcRect t="56485" r="14417"/>
            <a:stretch>
              <a:fillRect/>
            </a:stretch>
          </p:blipFill>
          <p:spPr bwMode="auto">
            <a:xfrm>
              <a:off x="0" y="762000"/>
              <a:ext cx="4876800" cy="3200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0" name="Straight Arrow Connector 29"/>
            <p:cNvCxnSpPr/>
            <p:nvPr/>
          </p:nvCxnSpPr>
          <p:spPr>
            <a:xfrm>
              <a:off x="4256314" y="3374572"/>
              <a:ext cx="2895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838200" y="5650468"/>
              <a:ext cx="6248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dirty="0" smtClean="0">
                  <a:solidFill>
                    <a:srgbClr val="3366FF"/>
                  </a:solidFill>
                </a:rPr>
                <a:t>Away-side yield strongly suppressed to level of R</a:t>
              </a:r>
              <a:r>
                <a:rPr lang="en-US" baseline="-25000" dirty="0" smtClean="0">
                  <a:solidFill>
                    <a:srgbClr val="3366FF"/>
                  </a:solidFill>
                </a:rPr>
                <a:t>AA </a:t>
              </a:r>
              <a:endParaRPr lang="en-US" dirty="0">
                <a:solidFill>
                  <a:srgbClr val="3366FF"/>
                </a:solidFill>
              </a:endParaRPr>
            </a:p>
          </p:txBody>
        </p:sp>
      </p:grpSp>
      <p:sp>
        <p:nvSpPr>
          <p:cNvPr id="475192" name="Text Box 56"/>
          <p:cNvSpPr txBox="1">
            <a:spLocks noChangeArrowheads="1"/>
          </p:cNvSpPr>
          <p:nvPr/>
        </p:nvSpPr>
        <p:spPr bwMode="auto">
          <a:xfrm>
            <a:off x="2667000" y="6197025"/>
            <a:ext cx="647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An access to the </a:t>
            </a:r>
            <a:r>
              <a:rPr lang="en-US" sz="1600" b="1" dirty="0" err="1"/>
              <a:t>parton</a:t>
            </a:r>
            <a:r>
              <a:rPr lang="en-US" sz="1600" b="1" dirty="0"/>
              <a:t> initial energy </a:t>
            </a:r>
            <a:r>
              <a:rPr lang="en-US" sz="1600" b="1" dirty="0" smtClean="0"/>
              <a:t> is </a:t>
            </a:r>
            <a:r>
              <a:rPr lang="en-US" sz="1600" b="1" dirty="0"/>
              <a:t>required </a:t>
            </a:r>
            <a:r>
              <a:rPr lang="en-US" sz="1600" b="1" dirty="0" smtClean="0"/>
              <a:t>in order to better quantify </a:t>
            </a:r>
            <a:r>
              <a:rPr lang="en-US" sz="1600" b="1" dirty="0"/>
              <a:t>the energy lost</a:t>
            </a:r>
          </a:p>
        </p:txBody>
      </p:sp>
      <p:sp>
        <p:nvSpPr>
          <p:cNvPr id="25" name="Oval 24"/>
          <p:cNvSpPr/>
          <p:nvPr/>
        </p:nvSpPr>
        <p:spPr>
          <a:xfrm>
            <a:off x="8305800" y="3733800"/>
            <a:ext cx="533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419600" y="5943600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bias free probe is needed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5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5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475192" grpId="0"/>
      <p:bldP spid="25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BAADB-8AC8-47A6-A707-3D92BC39F8B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171" name="AutoShape 28"/>
          <p:cNvSpPr>
            <a:spLocks noChangeArrowheads="1"/>
          </p:cNvSpPr>
          <p:nvPr/>
        </p:nvSpPr>
        <p:spPr bwMode="auto">
          <a:xfrm>
            <a:off x="1447800" y="228600"/>
            <a:ext cx="6324600" cy="457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  <a:latin typeface="+mj-lt"/>
              </a:rPr>
              <a:t>Jet-energy </a:t>
            </a:r>
            <a:r>
              <a:rPr lang="en-US" sz="2000" b="1" dirty="0">
                <a:solidFill>
                  <a:srgbClr val="3366FF"/>
                </a:solidFill>
                <a:latin typeface="+mj-lt"/>
              </a:rPr>
              <a:t>calibration “Direct </a:t>
            </a:r>
            <a:r>
              <a:rPr lang="en-US" sz="2000" b="1" dirty="0">
                <a:solidFill>
                  <a:srgbClr val="3366FF"/>
                </a:solidFill>
                <a:latin typeface="+mj-lt"/>
                <a:sym typeface="Symbol" pitchFamily="18" charset="2"/>
              </a:rPr>
              <a:t>”</a:t>
            </a:r>
            <a:endParaRPr lang="en-US" sz="2000" b="1" dirty="0">
              <a:solidFill>
                <a:srgbClr val="3366FF"/>
              </a:solidFill>
              <a:latin typeface="+mj-lt"/>
            </a:endParaRPr>
          </a:p>
        </p:txBody>
      </p:sp>
      <p:pic>
        <p:nvPicPr>
          <p:cNvPr id="7174" name="Picture 83"/>
          <p:cNvPicPr>
            <a:picLocks noChangeAspect="1" noChangeArrowheads="1"/>
          </p:cNvPicPr>
          <p:nvPr/>
        </p:nvPicPr>
        <p:blipFill>
          <a:blip r:embed="rId4"/>
          <a:srcRect l="15613" r="63901" b="86111"/>
          <a:stretch>
            <a:fillRect/>
          </a:stretch>
        </p:blipFill>
        <p:spPr bwMode="auto">
          <a:xfrm>
            <a:off x="4343400" y="6096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272"/>
          <p:cNvSpPr txBox="1">
            <a:spLocks noChangeArrowheads="1"/>
          </p:cNvSpPr>
          <p:nvPr/>
        </p:nvSpPr>
        <p:spPr bwMode="auto">
          <a:xfrm>
            <a:off x="4991100" y="571500"/>
            <a:ext cx="1530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sng"/>
              <a:t>“Mid-rapidity”</a:t>
            </a:r>
          </a:p>
        </p:txBody>
      </p:sp>
      <p:grpSp>
        <p:nvGrpSpPr>
          <p:cNvPr id="4" name="Group 273"/>
          <p:cNvGrpSpPr>
            <a:grpSpLocks/>
          </p:cNvGrpSpPr>
          <p:nvPr/>
        </p:nvGrpSpPr>
        <p:grpSpPr bwMode="auto">
          <a:xfrm>
            <a:off x="5384800" y="2247900"/>
            <a:ext cx="3302000" cy="1930400"/>
            <a:chOff x="1536" y="1296"/>
            <a:chExt cx="2080" cy="1216"/>
          </a:xfrm>
        </p:grpSpPr>
        <p:sp>
          <p:nvSpPr>
            <p:cNvPr id="7392" name="Oval 274"/>
            <p:cNvSpPr>
              <a:spLocks noChangeArrowheads="1"/>
            </p:cNvSpPr>
            <p:nvPr/>
          </p:nvSpPr>
          <p:spPr bwMode="auto">
            <a:xfrm>
              <a:off x="1616" y="156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u="sng">
                <a:latin typeface="Times New Roman" charset="0"/>
              </a:endParaRPr>
            </a:p>
          </p:txBody>
        </p:sp>
        <p:sp>
          <p:nvSpPr>
            <p:cNvPr id="7393" name="Oval 275"/>
            <p:cNvSpPr>
              <a:spLocks noChangeArrowheads="1"/>
            </p:cNvSpPr>
            <p:nvPr/>
          </p:nvSpPr>
          <p:spPr bwMode="auto">
            <a:xfrm>
              <a:off x="1643" y="1675"/>
              <a:ext cx="64" cy="64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4" name="Oval 276"/>
            <p:cNvSpPr>
              <a:spLocks noChangeArrowheads="1"/>
            </p:cNvSpPr>
            <p:nvPr/>
          </p:nvSpPr>
          <p:spPr bwMode="auto">
            <a:xfrm>
              <a:off x="1813" y="1752"/>
              <a:ext cx="64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5" name="Oval 277"/>
            <p:cNvSpPr>
              <a:spLocks noChangeArrowheads="1"/>
            </p:cNvSpPr>
            <p:nvPr/>
          </p:nvSpPr>
          <p:spPr bwMode="auto">
            <a:xfrm>
              <a:off x="1752" y="1584"/>
              <a:ext cx="64" cy="6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6" name="Oval 278"/>
            <p:cNvSpPr>
              <a:spLocks noChangeArrowheads="1"/>
            </p:cNvSpPr>
            <p:nvPr/>
          </p:nvSpPr>
          <p:spPr bwMode="auto">
            <a:xfrm>
              <a:off x="3304" y="1920"/>
              <a:ext cx="312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u="sng">
                <a:latin typeface="Times New Roman" charset="0"/>
              </a:endParaRPr>
            </a:p>
          </p:txBody>
        </p:sp>
        <p:sp>
          <p:nvSpPr>
            <p:cNvPr id="7397" name="Oval 279"/>
            <p:cNvSpPr>
              <a:spLocks noChangeArrowheads="1"/>
            </p:cNvSpPr>
            <p:nvPr/>
          </p:nvSpPr>
          <p:spPr bwMode="auto">
            <a:xfrm>
              <a:off x="3410" y="2120"/>
              <a:ext cx="70" cy="64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8" name="Oval 280"/>
            <p:cNvSpPr>
              <a:spLocks noChangeArrowheads="1"/>
            </p:cNvSpPr>
            <p:nvPr/>
          </p:nvSpPr>
          <p:spPr bwMode="auto">
            <a:xfrm>
              <a:off x="3471" y="2016"/>
              <a:ext cx="70" cy="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9" name="Oval 281"/>
            <p:cNvSpPr>
              <a:spLocks noChangeArrowheads="1"/>
            </p:cNvSpPr>
            <p:nvPr/>
          </p:nvSpPr>
          <p:spPr bwMode="auto">
            <a:xfrm>
              <a:off x="3357" y="1944"/>
              <a:ext cx="69" cy="6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0" name="Line 282"/>
            <p:cNvSpPr>
              <a:spLocks noChangeShapeType="1"/>
            </p:cNvSpPr>
            <p:nvPr/>
          </p:nvSpPr>
          <p:spPr bwMode="auto">
            <a:xfrm>
              <a:off x="1536" y="14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1" name="Line 283"/>
            <p:cNvSpPr>
              <a:spLocks noChangeShapeType="1"/>
            </p:cNvSpPr>
            <p:nvPr/>
          </p:nvSpPr>
          <p:spPr bwMode="auto">
            <a:xfrm flipH="1">
              <a:off x="2928" y="235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2" name="Text Box 284"/>
            <p:cNvSpPr txBox="1">
              <a:spLocks noChangeArrowheads="1"/>
            </p:cNvSpPr>
            <p:nvPr/>
          </p:nvSpPr>
          <p:spPr bwMode="auto">
            <a:xfrm>
              <a:off x="1784" y="1296"/>
              <a:ext cx="1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P</a:t>
              </a:r>
            </a:p>
          </p:txBody>
        </p:sp>
        <p:sp>
          <p:nvSpPr>
            <p:cNvPr id="7403" name="Text Box 285"/>
            <p:cNvSpPr txBox="1">
              <a:spLocks noChangeArrowheads="1"/>
            </p:cNvSpPr>
            <p:nvPr/>
          </p:nvSpPr>
          <p:spPr bwMode="auto">
            <a:xfrm>
              <a:off x="3158" y="2320"/>
              <a:ext cx="1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P</a:t>
              </a:r>
            </a:p>
          </p:txBody>
        </p:sp>
      </p:grpSp>
      <p:grpSp>
        <p:nvGrpSpPr>
          <p:cNvPr id="5" name="Group 375"/>
          <p:cNvGrpSpPr>
            <a:grpSpLocks/>
          </p:cNvGrpSpPr>
          <p:nvPr/>
        </p:nvGrpSpPr>
        <p:grpSpPr bwMode="auto">
          <a:xfrm>
            <a:off x="5537200" y="2590800"/>
            <a:ext cx="3111500" cy="1155700"/>
            <a:chOff x="3488" y="1632"/>
            <a:chExt cx="1960" cy="728"/>
          </a:xfrm>
        </p:grpSpPr>
        <p:sp>
          <p:nvSpPr>
            <p:cNvPr id="7364" name="Line 292"/>
            <p:cNvSpPr>
              <a:spLocks noChangeShapeType="1"/>
            </p:cNvSpPr>
            <p:nvPr/>
          </p:nvSpPr>
          <p:spPr bwMode="auto">
            <a:xfrm>
              <a:off x="3576" y="1816"/>
              <a:ext cx="1488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5" name="Line 293"/>
            <p:cNvSpPr>
              <a:spLocks noChangeShapeType="1"/>
            </p:cNvSpPr>
            <p:nvPr/>
          </p:nvSpPr>
          <p:spPr bwMode="auto">
            <a:xfrm>
              <a:off x="3848" y="2160"/>
              <a:ext cx="1488" cy="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94"/>
            <p:cNvGrpSpPr>
              <a:grpSpLocks/>
            </p:cNvGrpSpPr>
            <p:nvPr/>
          </p:nvGrpSpPr>
          <p:grpSpPr bwMode="auto">
            <a:xfrm>
              <a:off x="4120" y="1632"/>
              <a:ext cx="384" cy="192"/>
              <a:chOff x="1056" y="3456"/>
              <a:chExt cx="384" cy="192"/>
            </a:xfrm>
          </p:grpSpPr>
          <p:sp>
            <p:nvSpPr>
              <p:cNvPr id="7387" name="Line 295"/>
              <p:cNvSpPr>
                <a:spLocks noChangeShapeType="1"/>
              </p:cNvSpPr>
              <p:nvPr/>
            </p:nvSpPr>
            <p:spPr bwMode="auto">
              <a:xfrm>
                <a:off x="1056" y="355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" name="Line 296"/>
              <p:cNvSpPr>
                <a:spLocks noChangeShapeType="1"/>
              </p:cNvSpPr>
              <p:nvPr/>
            </p:nvSpPr>
            <p:spPr bwMode="auto">
              <a:xfrm flipV="1">
                <a:off x="1056" y="3456"/>
                <a:ext cx="28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" name="Line 297"/>
              <p:cNvSpPr>
                <a:spLocks noChangeShapeType="1"/>
              </p:cNvSpPr>
              <p:nvPr/>
            </p:nvSpPr>
            <p:spPr bwMode="auto">
              <a:xfrm>
                <a:off x="1056" y="3552"/>
                <a:ext cx="28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" name="Line 298"/>
              <p:cNvSpPr>
                <a:spLocks noChangeShapeType="1"/>
              </p:cNvSpPr>
              <p:nvPr/>
            </p:nvSpPr>
            <p:spPr bwMode="auto">
              <a:xfrm flipV="1">
                <a:off x="1104" y="3504"/>
                <a:ext cx="24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" name="Line 299"/>
              <p:cNvSpPr>
                <a:spLocks noChangeShapeType="1"/>
              </p:cNvSpPr>
              <p:nvPr/>
            </p:nvSpPr>
            <p:spPr bwMode="auto">
              <a:xfrm>
                <a:off x="1112" y="3560"/>
                <a:ext cx="24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300"/>
            <p:cNvGrpSpPr>
              <a:grpSpLocks/>
            </p:cNvGrpSpPr>
            <p:nvPr/>
          </p:nvGrpSpPr>
          <p:grpSpPr bwMode="auto">
            <a:xfrm>
              <a:off x="5064" y="1720"/>
              <a:ext cx="384" cy="192"/>
              <a:chOff x="1056" y="3456"/>
              <a:chExt cx="384" cy="192"/>
            </a:xfrm>
          </p:grpSpPr>
          <p:sp>
            <p:nvSpPr>
              <p:cNvPr id="7382" name="Line 301"/>
              <p:cNvSpPr>
                <a:spLocks noChangeShapeType="1"/>
              </p:cNvSpPr>
              <p:nvPr/>
            </p:nvSpPr>
            <p:spPr bwMode="auto">
              <a:xfrm>
                <a:off x="1056" y="355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" name="Line 302"/>
              <p:cNvSpPr>
                <a:spLocks noChangeShapeType="1"/>
              </p:cNvSpPr>
              <p:nvPr/>
            </p:nvSpPr>
            <p:spPr bwMode="auto">
              <a:xfrm flipV="1">
                <a:off x="1056" y="3456"/>
                <a:ext cx="28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" name="Line 303"/>
              <p:cNvSpPr>
                <a:spLocks noChangeShapeType="1"/>
              </p:cNvSpPr>
              <p:nvPr/>
            </p:nvSpPr>
            <p:spPr bwMode="auto">
              <a:xfrm>
                <a:off x="1056" y="3552"/>
                <a:ext cx="28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" name="Line 304"/>
              <p:cNvSpPr>
                <a:spLocks noChangeShapeType="1"/>
              </p:cNvSpPr>
              <p:nvPr/>
            </p:nvSpPr>
            <p:spPr bwMode="auto">
              <a:xfrm flipV="1">
                <a:off x="1104" y="3504"/>
                <a:ext cx="24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" name="Line 305"/>
              <p:cNvSpPr>
                <a:spLocks noChangeShapeType="1"/>
              </p:cNvSpPr>
              <p:nvPr/>
            </p:nvSpPr>
            <p:spPr bwMode="auto">
              <a:xfrm>
                <a:off x="1112" y="3560"/>
                <a:ext cx="24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06"/>
            <p:cNvGrpSpPr>
              <a:grpSpLocks/>
            </p:cNvGrpSpPr>
            <p:nvPr/>
          </p:nvGrpSpPr>
          <p:grpSpPr bwMode="auto">
            <a:xfrm rot="-10728391">
              <a:off x="3488" y="2056"/>
              <a:ext cx="384" cy="192"/>
              <a:chOff x="1056" y="3456"/>
              <a:chExt cx="384" cy="192"/>
            </a:xfrm>
          </p:grpSpPr>
          <p:sp>
            <p:nvSpPr>
              <p:cNvPr id="7377" name="Line 307"/>
              <p:cNvSpPr>
                <a:spLocks noChangeShapeType="1"/>
              </p:cNvSpPr>
              <p:nvPr/>
            </p:nvSpPr>
            <p:spPr bwMode="auto">
              <a:xfrm>
                <a:off x="1056" y="355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" name="Line 308"/>
              <p:cNvSpPr>
                <a:spLocks noChangeShapeType="1"/>
              </p:cNvSpPr>
              <p:nvPr/>
            </p:nvSpPr>
            <p:spPr bwMode="auto">
              <a:xfrm flipV="1">
                <a:off x="1056" y="3456"/>
                <a:ext cx="28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" name="Line 309"/>
              <p:cNvSpPr>
                <a:spLocks noChangeShapeType="1"/>
              </p:cNvSpPr>
              <p:nvPr/>
            </p:nvSpPr>
            <p:spPr bwMode="auto">
              <a:xfrm>
                <a:off x="1056" y="3552"/>
                <a:ext cx="28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" name="Line 310"/>
              <p:cNvSpPr>
                <a:spLocks noChangeShapeType="1"/>
              </p:cNvSpPr>
              <p:nvPr/>
            </p:nvSpPr>
            <p:spPr bwMode="auto">
              <a:xfrm flipV="1">
                <a:off x="1104" y="3504"/>
                <a:ext cx="24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" name="Line 311"/>
              <p:cNvSpPr>
                <a:spLocks noChangeShapeType="1"/>
              </p:cNvSpPr>
              <p:nvPr/>
            </p:nvSpPr>
            <p:spPr bwMode="auto">
              <a:xfrm>
                <a:off x="1112" y="3560"/>
                <a:ext cx="24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312"/>
            <p:cNvGrpSpPr>
              <a:grpSpLocks/>
            </p:cNvGrpSpPr>
            <p:nvPr/>
          </p:nvGrpSpPr>
          <p:grpSpPr bwMode="auto">
            <a:xfrm rot="10800000">
              <a:off x="3792" y="2168"/>
              <a:ext cx="384" cy="192"/>
              <a:chOff x="1056" y="3456"/>
              <a:chExt cx="384" cy="192"/>
            </a:xfrm>
          </p:grpSpPr>
          <p:sp>
            <p:nvSpPr>
              <p:cNvPr id="7372" name="Line 313"/>
              <p:cNvSpPr>
                <a:spLocks noChangeShapeType="1"/>
              </p:cNvSpPr>
              <p:nvPr/>
            </p:nvSpPr>
            <p:spPr bwMode="auto">
              <a:xfrm>
                <a:off x="1056" y="355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" name="Line 314"/>
              <p:cNvSpPr>
                <a:spLocks noChangeShapeType="1"/>
              </p:cNvSpPr>
              <p:nvPr/>
            </p:nvSpPr>
            <p:spPr bwMode="auto">
              <a:xfrm flipV="1">
                <a:off x="1056" y="3456"/>
                <a:ext cx="28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" name="Line 315"/>
              <p:cNvSpPr>
                <a:spLocks noChangeShapeType="1"/>
              </p:cNvSpPr>
              <p:nvPr/>
            </p:nvSpPr>
            <p:spPr bwMode="auto">
              <a:xfrm>
                <a:off x="1056" y="3552"/>
                <a:ext cx="28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" name="Line 316"/>
              <p:cNvSpPr>
                <a:spLocks noChangeShapeType="1"/>
              </p:cNvSpPr>
              <p:nvPr/>
            </p:nvSpPr>
            <p:spPr bwMode="auto">
              <a:xfrm flipV="1">
                <a:off x="1104" y="3504"/>
                <a:ext cx="24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" name="Line 317"/>
              <p:cNvSpPr>
                <a:spLocks noChangeShapeType="1"/>
              </p:cNvSpPr>
              <p:nvPr/>
            </p:nvSpPr>
            <p:spPr bwMode="auto">
              <a:xfrm>
                <a:off x="1112" y="3560"/>
                <a:ext cx="24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0" name="Line 318"/>
            <p:cNvSpPr>
              <a:spLocks noChangeShapeType="1"/>
            </p:cNvSpPr>
            <p:nvPr/>
          </p:nvSpPr>
          <p:spPr bwMode="auto">
            <a:xfrm>
              <a:off x="3656" y="1728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1" name="Line 319"/>
            <p:cNvSpPr>
              <a:spLocks noChangeShapeType="1"/>
            </p:cNvSpPr>
            <p:nvPr/>
          </p:nvSpPr>
          <p:spPr bwMode="auto">
            <a:xfrm flipH="1">
              <a:off x="4176" y="2264"/>
              <a:ext cx="1104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31"/>
          <p:cNvGrpSpPr>
            <a:grpSpLocks/>
          </p:cNvGrpSpPr>
          <p:nvPr/>
        </p:nvGrpSpPr>
        <p:grpSpPr bwMode="auto">
          <a:xfrm>
            <a:off x="5638800" y="473075"/>
            <a:ext cx="3429000" cy="1457325"/>
            <a:chOff x="3552" y="298"/>
            <a:chExt cx="2160" cy="918"/>
          </a:xfrm>
        </p:grpSpPr>
        <p:grpSp>
          <p:nvGrpSpPr>
            <p:cNvPr id="11" name="Group 372"/>
            <p:cNvGrpSpPr>
              <a:grpSpLocks/>
            </p:cNvGrpSpPr>
            <p:nvPr/>
          </p:nvGrpSpPr>
          <p:grpSpPr bwMode="auto">
            <a:xfrm>
              <a:off x="4780" y="298"/>
              <a:ext cx="932" cy="918"/>
              <a:chOff x="4780" y="298"/>
              <a:chExt cx="932" cy="918"/>
            </a:xfrm>
          </p:grpSpPr>
          <p:pic>
            <p:nvPicPr>
              <p:cNvPr id="7362" name="Picture 340"/>
              <p:cNvPicPr>
                <a:picLocks noChangeAspect="1" noChangeArrowheads="1"/>
              </p:cNvPicPr>
              <p:nvPr/>
            </p:nvPicPr>
            <p:blipFill>
              <a:blip r:embed="rId5"/>
              <a:srcRect l="50000" b="50000"/>
              <a:stretch>
                <a:fillRect/>
              </a:stretch>
            </p:blipFill>
            <p:spPr bwMode="auto">
              <a:xfrm>
                <a:off x="4848" y="496"/>
                <a:ext cx="864" cy="7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sp>
            <p:nvSpPr>
              <p:cNvPr id="7363" name="Text Box 341"/>
              <p:cNvSpPr txBox="1">
                <a:spLocks noChangeArrowheads="1"/>
              </p:cNvSpPr>
              <p:nvPr/>
            </p:nvSpPr>
            <p:spPr bwMode="auto">
              <a:xfrm>
                <a:off x="4780" y="298"/>
                <a:ext cx="93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/>
                  <a:t>Fast Detector</a:t>
                </a:r>
              </a:p>
              <a:p>
                <a:pPr algn="ctr"/>
                <a:r>
                  <a:rPr lang="en-US" sz="1400" b="1"/>
                  <a:t>“Calorimeter”</a:t>
                </a:r>
              </a:p>
            </p:txBody>
          </p:sp>
        </p:grpSp>
        <p:grpSp>
          <p:nvGrpSpPr>
            <p:cNvPr id="12" name="Group 373"/>
            <p:cNvGrpSpPr>
              <a:grpSpLocks/>
            </p:cNvGrpSpPr>
            <p:nvPr/>
          </p:nvGrpSpPr>
          <p:grpSpPr bwMode="auto">
            <a:xfrm>
              <a:off x="3552" y="672"/>
              <a:ext cx="1344" cy="384"/>
              <a:chOff x="3552" y="672"/>
              <a:chExt cx="1344" cy="384"/>
            </a:xfrm>
          </p:grpSpPr>
          <p:sp>
            <p:nvSpPr>
              <p:cNvPr id="7360" name="Text Box 342"/>
              <p:cNvSpPr txBox="1">
                <a:spLocks noChangeArrowheads="1"/>
              </p:cNvSpPr>
              <p:nvPr/>
            </p:nvSpPr>
            <p:spPr bwMode="auto">
              <a:xfrm>
                <a:off x="3552" y="672"/>
                <a:ext cx="1055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/>
                  <a:t>Leading particle</a:t>
                </a:r>
              </a:p>
              <a:p>
                <a:pPr algn="ctr"/>
                <a:r>
                  <a:rPr lang="en-US" sz="1400" b="1"/>
                  <a:t>“trigger”</a:t>
                </a:r>
              </a:p>
            </p:txBody>
          </p:sp>
          <p:sp>
            <p:nvSpPr>
              <p:cNvPr id="7361" name="Line 343"/>
              <p:cNvSpPr>
                <a:spLocks noChangeShapeType="1"/>
              </p:cNvSpPr>
              <p:nvPr/>
            </p:nvSpPr>
            <p:spPr bwMode="auto">
              <a:xfrm flipH="1" flipV="1">
                <a:off x="4512" y="86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374"/>
          <p:cNvGrpSpPr>
            <a:grpSpLocks/>
          </p:cNvGrpSpPr>
          <p:nvPr/>
        </p:nvGrpSpPr>
        <p:grpSpPr bwMode="auto">
          <a:xfrm>
            <a:off x="5810250" y="1516063"/>
            <a:ext cx="2503488" cy="2952750"/>
            <a:chOff x="3660" y="955"/>
            <a:chExt cx="1577" cy="1860"/>
          </a:xfrm>
        </p:grpSpPr>
        <p:pic>
          <p:nvPicPr>
            <p:cNvPr id="7315" name="Picture 287"/>
            <p:cNvPicPr>
              <a:picLocks noChangeAspect="1" noChangeArrowheads="1"/>
            </p:cNvPicPr>
            <p:nvPr/>
          </p:nvPicPr>
          <p:blipFill>
            <a:blip r:embed="rId6"/>
            <a:srcRect l="21169" t="56818" r="65100" b="17337"/>
            <a:stretch>
              <a:fillRect/>
            </a:stretch>
          </p:blipFill>
          <p:spPr bwMode="auto">
            <a:xfrm>
              <a:off x="4312" y="1896"/>
              <a:ext cx="3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16" name="Line 288"/>
            <p:cNvSpPr>
              <a:spLocks noChangeShapeType="1"/>
            </p:cNvSpPr>
            <p:nvPr/>
          </p:nvSpPr>
          <p:spPr bwMode="auto">
            <a:xfrm>
              <a:off x="3744" y="1912"/>
              <a:ext cx="576" cy="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7" name="Line 289"/>
            <p:cNvSpPr>
              <a:spLocks noChangeShapeType="1"/>
            </p:cNvSpPr>
            <p:nvPr/>
          </p:nvSpPr>
          <p:spPr bwMode="auto">
            <a:xfrm flipH="1">
              <a:off x="4661" y="2072"/>
              <a:ext cx="57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8" name="Text Box 290"/>
            <p:cNvSpPr txBox="1">
              <a:spLocks noChangeArrowheads="1"/>
            </p:cNvSpPr>
            <p:nvPr/>
          </p:nvSpPr>
          <p:spPr bwMode="auto">
            <a:xfrm>
              <a:off x="3872" y="1872"/>
              <a:ext cx="2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669900"/>
                  </a:solidFill>
                </a:rPr>
                <a:t>xP</a:t>
              </a:r>
            </a:p>
          </p:txBody>
        </p:sp>
        <p:sp>
          <p:nvSpPr>
            <p:cNvPr id="7319" name="Text Box 291"/>
            <p:cNvSpPr txBox="1">
              <a:spLocks noChangeArrowheads="1"/>
            </p:cNvSpPr>
            <p:nvPr/>
          </p:nvSpPr>
          <p:spPr bwMode="auto">
            <a:xfrm>
              <a:off x="4854" y="1903"/>
              <a:ext cx="2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</a:rPr>
                <a:t>xP</a:t>
              </a:r>
            </a:p>
          </p:txBody>
        </p:sp>
        <p:grpSp>
          <p:nvGrpSpPr>
            <p:cNvPr id="14" name="Group 339"/>
            <p:cNvGrpSpPr>
              <a:grpSpLocks/>
            </p:cNvGrpSpPr>
            <p:nvPr/>
          </p:nvGrpSpPr>
          <p:grpSpPr bwMode="auto">
            <a:xfrm>
              <a:off x="4328" y="955"/>
              <a:ext cx="768" cy="957"/>
              <a:chOff x="4328" y="955"/>
              <a:chExt cx="768" cy="957"/>
            </a:xfrm>
          </p:grpSpPr>
          <p:grpSp>
            <p:nvGrpSpPr>
              <p:cNvPr id="15" name="Group 320"/>
              <p:cNvGrpSpPr>
                <a:grpSpLocks/>
              </p:cNvGrpSpPr>
              <p:nvPr/>
            </p:nvGrpSpPr>
            <p:grpSpPr bwMode="auto">
              <a:xfrm rot="262576">
                <a:off x="4544" y="955"/>
                <a:ext cx="552" cy="725"/>
                <a:chOff x="4866" y="649"/>
                <a:chExt cx="552" cy="725"/>
              </a:xfrm>
            </p:grpSpPr>
            <p:grpSp>
              <p:nvGrpSpPr>
                <p:cNvPr id="16" name="Group 321"/>
                <p:cNvGrpSpPr>
                  <a:grpSpLocks/>
                </p:cNvGrpSpPr>
                <p:nvPr/>
              </p:nvGrpSpPr>
              <p:grpSpPr bwMode="auto">
                <a:xfrm>
                  <a:off x="4866" y="930"/>
                  <a:ext cx="552" cy="442"/>
                  <a:chOff x="1242" y="2274"/>
                  <a:chExt cx="552" cy="442"/>
                </a:xfrm>
              </p:grpSpPr>
              <p:sp>
                <p:nvSpPr>
                  <p:cNvPr id="7356" name="AutoShape 322"/>
                  <p:cNvSpPr>
                    <a:spLocks noChangeArrowheads="1"/>
                  </p:cNvSpPr>
                  <p:nvPr/>
                </p:nvSpPr>
                <p:spPr bwMode="auto">
                  <a:xfrm rot="-8809180">
                    <a:off x="1242" y="2292"/>
                    <a:ext cx="432" cy="424"/>
                  </a:xfrm>
                  <a:prstGeom prst="flowChartExtra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FFFF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57" name="Oval 323"/>
                  <p:cNvSpPr>
                    <a:spLocks noChangeArrowheads="1"/>
                  </p:cNvSpPr>
                  <p:nvPr/>
                </p:nvSpPr>
                <p:spPr bwMode="auto">
                  <a:xfrm rot="1990820">
                    <a:off x="1362" y="2274"/>
                    <a:ext cx="432" cy="8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FFFF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324"/>
                <p:cNvGrpSpPr>
                  <a:grpSpLocks/>
                </p:cNvGrpSpPr>
                <p:nvPr/>
              </p:nvGrpSpPr>
              <p:grpSpPr bwMode="auto">
                <a:xfrm rot="718600">
                  <a:off x="4975" y="960"/>
                  <a:ext cx="179" cy="414"/>
                  <a:chOff x="1772" y="2539"/>
                  <a:chExt cx="179" cy="414"/>
                </a:xfrm>
              </p:grpSpPr>
              <p:sp>
                <p:nvSpPr>
                  <p:cNvPr id="7349" name="Line 325"/>
                  <p:cNvSpPr>
                    <a:spLocks noChangeShapeType="1"/>
                  </p:cNvSpPr>
                  <p:nvPr/>
                </p:nvSpPr>
                <p:spPr bwMode="auto">
                  <a:xfrm rot="1315184" flipV="1">
                    <a:off x="1861" y="2661"/>
                    <a:ext cx="90" cy="292"/>
                  </a:xfrm>
                  <a:prstGeom prst="line">
                    <a:avLst/>
                  </a:prstGeom>
                  <a:noFill/>
                  <a:ln w="12700">
                    <a:solidFill>
                      <a:srgbClr val="66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0" name="Line 326"/>
                  <p:cNvSpPr>
                    <a:spLocks noChangeShapeType="1"/>
                  </p:cNvSpPr>
                  <p:nvPr/>
                </p:nvSpPr>
                <p:spPr bwMode="auto">
                  <a:xfrm rot="1315184" flipV="1">
                    <a:off x="1840" y="2766"/>
                    <a:ext cx="90" cy="183"/>
                  </a:xfrm>
                  <a:prstGeom prst="line">
                    <a:avLst/>
                  </a:prstGeom>
                  <a:noFill/>
                  <a:ln w="12700">
                    <a:solidFill>
                      <a:srgbClr val="66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1" name="Line 327"/>
                  <p:cNvSpPr>
                    <a:spLocks noChangeShapeType="1"/>
                  </p:cNvSpPr>
                  <p:nvPr/>
                </p:nvSpPr>
                <p:spPr bwMode="auto">
                  <a:xfrm rot="1315184" flipV="1">
                    <a:off x="1842" y="2755"/>
                    <a:ext cx="30" cy="183"/>
                  </a:xfrm>
                  <a:prstGeom prst="line">
                    <a:avLst/>
                  </a:prstGeom>
                  <a:noFill/>
                  <a:ln w="12700">
                    <a:solidFill>
                      <a:srgbClr val="66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" name="Line 328"/>
                  <p:cNvSpPr>
                    <a:spLocks noChangeShapeType="1"/>
                  </p:cNvSpPr>
                  <p:nvPr/>
                </p:nvSpPr>
                <p:spPr bwMode="auto">
                  <a:xfrm rot="1315184" flipH="1" flipV="1">
                    <a:off x="1828" y="2673"/>
                    <a:ext cx="30" cy="256"/>
                  </a:xfrm>
                  <a:prstGeom prst="line">
                    <a:avLst/>
                  </a:prstGeom>
                  <a:noFill/>
                  <a:ln w="12700">
                    <a:solidFill>
                      <a:srgbClr val="66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3" name="Line 329"/>
                  <p:cNvSpPr>
                    <a:spLocks noChangeShapeType="1"/>
                  </p:cNvSpPr>
                  <p:nvPr/>
                </p:nvSpPr>
                <p:spPr bwMode="auto">
                  <a:xfrm rot="1315184" flipH="1" flipV="1">
                    <a:off x="1786" y="2738"/>
                    <a:ext cx="60" cy="183"/>
                  </a:xfrm>
                  <a:prstGeom prst="line">
                    <a:avLst/>
                  </a:prstGeom>
                  <a:noFill/>
                  <a:ln w="12700">
                    <a:solidFill>
                      <a:srgbClr val="66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4" name="Line 330"/>
                  <p:cNvSpPr>
                    <a:spLocks noChangeShapeType="1"/>
                  </p:cNvSpPr>
                  <p:nvPr/>
                </p:nvSpPr>
                <p:spPr bwMode="auto">
                  <a:xfrm rot="1315184" flipH="1" flipV="1">
                    <a:off x="1772" y="2808"/>
                    <a:ext cx="60" cy="110"/>
                  </a:xfrm>
                  <a:prstGeom prst="line">
                    <a:avLst/>
                  </a:prstGeom>
                  <a:noFill/>
                  <a:ln w="12700">
                    <a:solidFill>
                      <a:srgbClr val="66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5" name="Line 331"/>
                  <p:cNvSpPr>
                    <a:spLocks noChangeShapeType="1"/>
                  </p:cNvSpPr>
                  <p:nvPr/>
                </p:nvSpPr>
                <p:spPr bwMode="auto">
                  <a:xfrm rot="1315184" flipV="1">
                    <a:off x="1891" y="2539"/>
                    <a:ext cx="0" cy="365"/>
                  </a:xfrm>
                  <a:prstGeom prst="line">
                    <a:avLst/>
                  </a:prstGeom>
                  <a:noFill/>
                  <a:ln w="12700">
                    <a:solidFill>
                      <a:srgbClr val="66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44" name="Rectangle 332"/>
                <p:cNvSpPr>
                  <a:spLocks noChangeArrowheads="1"/>
                </p:cNvSpPr>
                <p:nvPr/>
              </p:nvSpPr>
              <p:spPr bwMode="auto">
                <a:xfrm rot="1818482">
                  <a:off x="5248" y="649"/>
                  <a:ext cx="78" cy="390"/>
                </a:xfrm>
                <a:prstGeom prst="rect">
                  <a:avLst/>
                </a:prstGeom>
                <a:solidFill>
                  <a:srgbClr val="8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5" name="Rectangle 333"/>
                <p:cNvSpPr>
                  <a:spLocks noChangeArrowheads="1"/>
                </p:cNvSpPr>
                <p:nvPr/>
              </p:nvSpPr>
              <p:spPr bwMode="auto">
                <a:xfrm rot="1981432">
                  <a:off x="5112" y="864"/>
                  <a:ext cx="48" cy="48"/>
                </a:xfrm>
                <a:prstGeom prst="rect">
                  <a:avLst/>
                </a:prstGeom>
                <a:solidFill>
                  <a:srgbClr val="8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6" name="Rectangle 334"/>
                <p:cNvSpPr>
                  <a:spLocks noChangeArrowheads="1"/>
                </p:cNvSpPr>
                <p:nvPr/>
              </p:nvSpPr>
              <p:spPr bwMode="auto">
                <a:xfrm rot="1981432">
                  <a:off x="5256" y="960"/>
                  <a:ext cx="48" cy="48"/>
                </a:xfrm>
                <a:prstGeom prst="rect">
                  <a:avLst/>
                </a:prstGeom>
                <a:solidFill>
                  <a:srgbClr val="8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7" name="Rectangle 335"/>
                <p:cNvSpPr>
                  <a:spLocks noChangeArrowheads="1"/>
                </p:cNvSpPr>
                <p:nvPr/>
              </p:nvSpPr>
              <p:spPr bwMode="auto">
                <a:xfrm rot="1981432">
                  <a:off x="5292" y="1026"/>
                  <a:ext cx="48" cy="48"/>
                </a:xfrm>
                <a:prstGeom prst="rect">
                  <a:avLst/>
                </a:prstGeom>
                <a:solidFill>
                  <a:srgbClr val="8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8" name="Rectangle 336"/>
                <p:cNvSpPr>
                  <a:spLocks noChangeArrowheads="1"/>
                </p:cNvSpPr>
                <p:nvPr/>
              </p:nvSpPr>
              <p:spPr bwMode="auto">
                <a:xfrm rot="1981432">
                  <a:off x="5112" y="912"/>
                  <a:ext cx="48" cy="48"/>
                </a:xfrm>
                <a:prstGeom prst="rect">
                  <a:avLst/>
                </a:prstGeom>
                <a:solidFill>
                  <a:srgbClr val="8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341" name="Line 337"/>
              <p:cNvSpPr>
                <a:spLocks noChangeShapeType="1"/>
              </p:cNvSpPr>
              <p:nvPr/>
            </p:nvSpPr>
            <p:spPr bwMode="auto">
              <a:xfrm flipH="1">
                <a:off x="4328" y="1624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66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365"/>
            <p:cNvGrpSpPr>
              <a:grpSpLocks/>
            </p:cNvGrpSpPr>
            <p:nvPr/>
          </p:nvGrpSpPr>
          <p:grpSpPr bwMode="auto">
            <a:xfrm>
              <a:off x="3660" y="2064"/>
              <a:ext cx="996" cy="751"/>
              <a:chOff x="3660" y="2064"/>
              <a:chExt cx="996" cy="751"/>
            </a:xfrm>
          </p:grpSpPr>
          <p:grpSp>
            <p:nvGrpSpPr>
              <p:cNvPr id="19" name="Group 347"/>
              <p:cNvGrpSpPr>
                <a:grpSpLocks/>
              </p:cNvGrpSpPr>
              <p:nvPr/>
            </p:nvGrpSpPr>
            <p:grpSpPr bwMode="auto">
              <a:xfrm rot="-5400000">
                <a:off x="3770" y="2154"/>
                <a:ext cx="551" cy="772"/>
                <a:chOff x="3603" y="628"/>
                <a:chExt cx="551" cy="772"/>
              </a:xfrm>
            </p:grpSpPr>
            <p:grpSp>
              <p:nvGrpSpPr>
                <p:cNvPr id="20" name="Group 348"/>
                <p:cNvGrpSpPr>
                  <a:grpSpLocks/>
                </p:cNvGrpSpPr>
                <p:nvPr/>
              </p:nvGrpSpPr>
              <p:grpSpPr bwMode="auto">
                <a:xfrm rot="-4461163">
                  <a:off x="3657" y="903"/>
                  <a:ext cx="552" cy="442"/>
                  <a:chOff x="1242" y="2274"/>
                  <a:chExt cx="552" cy="442"/>
                </a:xfrm>
              </p:grpSpPr>
              <p:sp>
                <p:nvSpPr>
                  <p:cNvPr id="7338" name="AutoShape 349"/>
                  <p:cNvSpPr>
                    <a:spLocks noChangeArrowheads="1"/>
                  </p:cNvSpPr>
                  <p:nvPr/>
                </p:nvSpPr>
                <p:spPr bwMode="auto">
                  <a:xfrm rot="-8809180">
                    <a:off x="1242" y="2292"/>
                    <a:ext cx="432" cy="424"/>
                  </a:xfrm>
                  <a:prstGeom prst="flowChartExtract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rgbClr val="FFFF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39" name="Oval 350"/>
                  <p:cNvSpPr>
                    <a:spLocks noChangeArrowheads="1"/>
                  </p:cNvSpPr>
                  <p:nvPr/>
                </p:nvSpPr>
                <p:spPr bwMode="auto">
                  <a:xfrm rot="1990820">
                    <a:off x="1362" y="2274"/>
                    <a:ext cx="432" cy="8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rgbClr val="FFFF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351"/>
                <p:cNvGrpSpPr>
                  <a:grpSpLocks/>
                </p:cNvGrpSpPr>
                <p:nvPr/>
              </p:nvGrpSpPr>
              <p:grpSpPr bwMode="auto">
                <a:xfrm rot="-3742564">
                  <a:off x="3838" y="996"/>
                  <a:ext cx="179" cy="414"/>
                  <a:chOff x="1772" y="2539"/>
                  <a:chExt cx="179" cy="414"/>
                </a:xfrm>
              </p:grpSpPr>
              <p:sp>
                <p:nvSpPr>
                  <p:cNvPr id="7331" name="Line 352"/>
                  <p:cNvSpPr>
                    <a:spLocks noChangeShapeType="1"/>
                  </p:cNvSpPr>
                  <p:nvPr/>
                </p:nvSpPr>
                <p:spPr bwMode="auto">
                  <a:xfrm rot="1315184" flipV="1">
                    <a:off x="1861" y="2661"/>
                    <a:ext cx="90" cy="292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32" name="Line 353"/>
                  <p:cNvSpPr>
                    <a:spLocks noChangeShapeType="1"/>
                  </p:cNvSpPr>
                  <p:nvPr/>
                </p:nvSpPr>
                <p:spPr bwMode="auto">
                  <a:xfrm rot="1315184" flipV="1">
                    <a:off x="1840" y="2766"/>
                    <a:ext cx="90" cy="183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33" name="Line 354"/>
                  <p:cNvSpPr>
                    <a:spLocks noChangeShapeType="1"/>
                  </p:cNvSpPr>
                  <p:nvPr/>
                </p:nvSpPr>
                <p:spPr bwMode="auto">
                  <a:xfrm rot="1315184" flipV="1">
                    <a:off x="1842" y="2755"/>
                    <a:ext cx="30" cy="183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34" name="Line 355"/>
                  <p:cNvSpPr>
                    <a:spLocks noChangeShapeType="1"/>
                  </p:cNvSpPr>
                  <p:nvPr/>
                </p:nvSpPr>
                <p:spPr bwMode="auto">
                  <a:xfrm rot="1315184" flipH="1" flipV="1">
                    <a:off x="1828" y="2673"/>
                    <a:ext cx="30" cy="256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35" name="Line 356"/>
                  <p:cNvSpPr>
                    <a:spLocks noChangeShapeType="1"/>
                  </p:cNvSpPr>
                  <p:nvPr/>
                </p:nvSpPr>
                <p:spPr bwMode="auto">
                  <a:xfrm rot="1315184" flipH="1" flipV="1">
                    <a:off x="1786" y="2738"/>
                    <a:ext cx="60" cy="183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36" name="Line 357"/>
                  <p:cNvSpPr>
                    <a:spLocks noChangeShapeType="1"/>
                  </p:cNvSpPr>
                  <p:nvPr/>
                </p:nvSpPr>
                <p:spPr bwMode="auto">
                  <a:xfrm rot="1315184" flipH="1" flipV="1">
                    <a:off x="1772" y="2808"/>
                    <a:ext cx="60" cy="110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37" name="Line 358"/>
                  <p:cNvSpPr>
                    <a:spLocks noChangeShapeType="1"/>
                  </p:cNvSpPr>
                  <p:nvPr/>
                </p:nvSpPr>
                <p:spPr bwMode="auto">
                  <a:xfrm rot="1315184" flipV="1">
                    <a:off x="1891" y="2539"/>
                    <a:ext cx="0" cy="365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26" name="Rectangle 359"/>
                <p:cNvSpPr>
                  <a:spLocks noChangeArrowheads="1"/>
                </p:cNvSpPr>
                <p:nvPr/>
              </p:nvSpPr>
              <p:spPr bwMode="auto">
                <a:xfrm rot="-2642682">
                  <a:off x="3603" y="628"/>
                  <a:ext cx="68" cy="471"/>
                </a:xfrm>
                <a:prstGeom prst="rect">
                  <a:avLst/>
                </a:prstGeom>
                <a:solidFill>
                  <a:srgbClr val="8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7" name="Rectangle 360"/>
                <p:cNvSpPr>
                  <a:spLocks noChangeArrowheads="1"/>
                </p:cNvSpPr>
                <p:nvPr/>
              </p:nvSpPr>
              <p:spPr bwMode="auto">
                <a:xfrm rot="-2479731">
                  <a:off x="3654" y="1035"/>
                  <a:ext cx="48" cy="48"/>
                </a:xfrm>
                <a:prstGeom prst="rect">
                  <a:avLst/>
                </a:prstGeom>
                <a:solidFill>
                  <a:srgbClr val="8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8" name="Rectangle 361"/>
                <p:cNvSpPr>
                  <a:spLocks noChangeArrowheads="1"/>
                </p:cNvSpPr>
                <p:nvPr/>
              </p:nvSpPr>
              <p:spPr bwMode="auto">
                <a:xfrm rot="-2479731">
                  <a:off x="3786" y="922"/>
                  <a:ext cx="48" cy="48"/>
                </a:xfrm>
                <a:prstGeom prst="rect">
                  <a:avLst/>
                </a:prstGeom>
                <a:solidFill>
                  <a:srgbClr val="8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9" name="Rectangle 362"/>
                <p:cNvSpPr>
                  <a:spLocks noChangeArrowheads="1"/>
                </p:cNvSpPr>
                <p:nvPr/>
              </p:nvSpPr>
              <p:spPr bwMode="auto">
                <a:xfrm rot="-2479731">
                  <a:off x="3859" y="905"/>
                  <a:ext cx="48" cy="48"/>
                </a:xfrm>
                <a:prstGeom prst="rect">
                  <a:avLst/>
                </a:prstGeom>
                <a:solidFill>
                  <a:srgbClr val="8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0" name="Rectangle 363"/>
                <p:cNvSpPr>
                  <a:spLocks noChangeArrowheads="1"/>
                </p:cNvSpPr>
                <p:nvPr/>
              </p:nvSpPr>
              <p:spPr bwMode="auto">
                <a:xfrm rot="-2479731">
                  <a:off x="3701" y="1048"/>
                  <a:ext cx="48" cy="48"/>
                </a:xfrm>
                <a:prstGeom prst="rect">
                  <a:avLst/>
                </a:prstGeom>
                <a:solidFill>
                  <a:srgbClr val="8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323" name="Line 364"/>
              <p:cNvSpPr>
                <a:spLocks noChangeShapeType="1"/>
              </p:cNvSpPr>
              <p:nvPr/>
            </p:nvSpPr>
            <p:spPr bwMode="auto">
              <a:xfrm flipH="1">
                <a:off x="4368" y="2064"/>
                <a:ext cx="288" cy="28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381"/>
          <p:cNvGrpSpPr>
            <a:grpSpLocks/>
          </p:cNvGrpSpPr>
          <p:nvPr/>
        </p:nvGrpSpPr>
        <p:grpSpPr bwMode="auto">
          <a:xfrm>
            <a:off x="1295400" y="1752600"/>
            <a:ext cx="7232650" cy="3108325"/>
            <a:chOff x="816" y="1104"/>
            <a:chExt cx="4556" cy="1958"/>
          </a:xfrm>
        </p:grpSpPr>
        <p:grpSp>
          <p:nvGrpSpPr>
            <p:cNvPr id="23" name="Group 77"/>
            <p:cNvGrpSpPr>
              <a:grpSpLocks/>
            </p:cNvGrpSpPr>
            <p:nvPr/>
          </p:nvGrpSpPr>
          <p:grpSpPr bwMode="auto">
            <a:xfrm>
              <a:off x="816" y="1104"/>
              <a:ext cx="192" cy="288"/>
              <a:chOff x="816" y="1104"/>
              <a:chExt cx="192" cy="288"/>
            </a:xfrm>
          </p:grpSpPr>
          <p:cxnSp>
            <p:nvCxnSpPr>
              <p:cNvPr id="7313" name="AutoShape 56"/>
              <p:cNvCxnSpPr>
                <a:cxnSpLocks noChangeShapeType="1"/>
                <a:stCxn id="7302" idx="1"/>
              </p:cNvCxnSpPr>
              <p:nvPr/>
            </p:nvCxnSpPr>
            <p:spPr bwMode="auto">
              <a:xfrm rot="5400000" flipH="1" flipV="1">
                <a:off x="768" y="1152"/>
                <a:ext cx="288" cy="192"/>
              </a:xfrm>
              <a:prstGeom prst="curvedConnector3">
                <a:avLst>
                  <a:gd name="adj1" fmla="val 352431"/>
                </a:avLst>
              </a:prstGeom>
              <a:noFill/>
              <a:ln w="38100">
                <a:solidFill>
                  <a:srgbClr val="669900"/>
                </a:solidFill>
                <a:round/>
                <a:headEnd/>
                <a:tailEnd/>
              </a:ln>
            </p:spPr>
          </p:cxnSp>
          <p:sp>
            <p:nvSpPr>
              <p:cNvPr id="7314" name="Line 65"/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380"/>
            <p:cNvGrpSpPr>
              <a:grpSpLocks/>
            </p:cNvGrpSpPr>
            <p:nvPr/>
          </p:nvGrpSpPr>
          <p:grpSpPr bwMode="auto">
            <a:xfrm>
              <a:off x="4608" y="1357"/>
              <a:ext cx="764" cy="1705"/>
              <a:chOff x="4608" y="1357"/>
              <a:chExt cx="764" cy="1705"/>
            </a:xfrm>
          </p:grpSpPr>
          <p:sp>
            <p:nvSpPr>
              <p:cNvPr id="7311" name="Text Box 344"/>
              <p:cNvSpPr txBox="1">
                <a:spLocks noChangeArrowheads="1"/>
              </p:cNvSpPr>
              <p:nvPr/>
            </p:nvSpPr>
            <p:spPr bwMode="auto">
              <a:xfrm>
                <a:off x="4608" y="2736"/>
                <a:ext cx="764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/>
                  <a:t>Associated </a:t>
                </a:r>
              </a:p>
              <a:p>
                <a:pPr algn="ctr"/>
                <a:r>
                  <a:rPr lang="en-US" sz="1400" b="1"/>
                  <a:t>particles</a:t>
                </a:r>
              </a:p>
            </p:txBody>
          </p:sp>
          <p:cxnSp>
            <p:nvCxnSpPr>
              <p:cNvPr id="7312" name="AutoShape 366"/>
              <p:cNvCxnSpPr>
                <a:cxnSpLocks noChangeShapeType="1"/>
              </p:cNvCxnSpPr>
              <p:nvPr/>
            </p:nvCxnSpPr>
            <p:spPr bwMode="auto">
              <a:xfrm rot="5400000" flipV="1">
                <a:off x="4405" y="1948"/>
                <a:ext cx="1550" cy="368"/>
              </a:xfrm>
              <a:prstGeom prst="bentConnector4">
                <a:avLst>
                  <a:gd name="adj1" fmla="val -1745"/>
                  <a:gd name="adj2" fmla="val 139130"/>
                </a:avLst>
              </a:prstGeom>
              <a:noFill/>
              <a:ln w="28575">
                <a:solidFill>
                  <a:srgbClr val="669900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25" name="Group 382"/>
          <p:cNvGrpSpPr>
            <a:grpSpLocks/>
          </p:cNvGrpSpPr>
          <p:nvPr/>
        </p:nvGrpSpPr>
        <p:grpSpPr bwMode="auto">
          <a:xfrm>
            <a:off x="2895600" y="1752600"/>
            <a:ext cx="4419600" cy="2849563"/>
            <a:chOff x="1824" y="1104"/>
            <a:chExt cx="2784" cy="1795"/>
          </a:xfrm>
        </p:grpSpPr>
        <p:grpSp>
          <p:nvGrpSpPr>
            <p:cNvPr id="26" name="Group 78"/>
            <p:cNvGrpSpPr>
              <a:grpSpLocks/>
            </p:cNvGrpSpPr>
            <p:nvPr/>
          </p:nvGrpSpPr>
          <p:grpSpPr bwMode="auto">
            <a:xfrm>
              <a:off x="1824" y="1104"/>
              <a:ext cx="192" cy="288"/>
              <a:chOff x="1824" y="1104"/>
              <a:chExt cx="192" cy="288"/>
            </a:xfrm>
          </p:grpSpPr>
          <p:cxnSp>
            <p:nvCxnSpPr>
              <p:cNvPr id="7307" name="AutoShape 6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776" y="1152"/>
                <a:ext cx="288" cy="192"/>
              </a:xfrm>
              <a:prstGeom prst="curvedConnector3">
                <a:avLst>
                  <a:gd name="adj1" fmla="val 352431"/>
                </a:avLst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</p:cxnSp>
          <p:sp>
            <p:nvSpPr>
              <p:cNvPr id="7308" name="Line 67"/>
              <p:cNvSpPr>
                <a:spLocks noChangeShapeType="1"/>
              </p:cNvSpPr>
              <p:nvPr/>
            </p:nvSpPr>
            <p:spPr bwMode="auto">
              <a:xfrm>
                <a:off x="2016" y="110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7306" name="AutoShape 368"/>
            <p:cNvCxnSpPr>
              <a:cxnSpLocks noChangeShapeType="1"/>
              <a:stCxn id="7330" idx="0"/>
              <a:endCxn id="7311" idx="1"/>
            </p:cNvCxnSpPr>
            <p:nvPr/>
          </p:nvCxnSpPr>
          <p:spPr bwMode="auto">
            <a:xfrm rot="10800000" flipH="1" flipV="1">
              <a:off x="4084" y="2708"/>
              <a:ext cx="524" cy="191"/>
            </a:xfrm>
            <a:prstGeom prst="bentConnector3">
              <a:avLst>
                <a:gd name="adj1" fmla="val -30343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7" name="Group 383"/>
          <p:cNvGrpSpPr>
            <a:grpSpLocks/>
          </p:cNvGrpSpPr>
          <p:nvPr/>
        </p:nvGrpSpPr>
        <p:grpSpPr bwMode="auto">
          <a:xfrm>
            <a:off x="609600" y="1981200"/>
            <a:ext cx="7312025" cy="2879725"/>
            <a:chOff x="384" y="1248"/>
            <a:chExt cx="4606" cy="1814"/>
          </a:xfrm>
        </p:grpSpPr>
        <p:grpSp>
          <p:nvGrpSpPr>
            <p:cNvPr id="28" name="Group 76"/>
            <p:cNvGrpSpPr>
              <a:grpSpLocks/>
            </p:cNvGrpSpPr>
            <p:nvPr/>
          </p:nvGrpSpPr>
          <p:grpSpPr bwMode="auto">
            <a:xfrm>
              <a:off x="384" y="1392"/>
              <a:ext cx="2064" cy="0"/>
              <a:chOff x="384" y="1392"/>
              <a:chExt cx="2064" cy="0"/>
            </a:xfrm>
          </p:grpSpPr>
          <p:sp>
            <p:nvSpPr>
              <p:cNvPr id="7302" name="Line 50"/>
              <p:cNvSpPr>
                <a:spLocks noChangeShapeType="1"/>
              </p:cNvSpPr>
              <p:nvPr/>
            </p:nvSpPr>
            <p:spPr bwMode="auto">
              <a:xfrm>
                <a:off x="384" y="13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3" name="Line 58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4" name="Line 63"/>
              <p:cNvSpPr>
                <a:spLocks noChangeShapeType="1"/>
              </p:cNvSpPr>
              <p:nvPr/>
            </p:nvSpPr>
            <p:spPr bwMode="auto">
              <a:xfrm flipH="1">
                <a:off x="1008" y="1392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00" name="Text Box 194"/>
            <p:cNvSpPr txBox="1">
              <a:spLocks noChangeArrowheads="1"/>
            </p:cNvSpPr>
            <p:nvPr/>
          </p:nvSpPr>
          <p:spPr bwMode="auto">
            <a:xfrm>
              <a:off x="2503" y="1248"/>
              <a:ext cx="8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u="sng"/>
                <a:t>Background</a:t>
              </a:r>
            </a:p>
          </p:txBody>
        </p:sp>
        <p:cxnSp>
          <p:nvCxnSpPr>
            <p:cNvPr id="7301" name="AutoShape 370"/>
            <p:cNvCxnSpPr>
              <a:cxnSpLocks noChangeShapeType="1"/>
              <a:endCxn id="7311" idx="2"/>
            </p:cNvCxnSpPr>
            <p:nvPr/>
          </p:nvCxnSpPr>
          <p:spPr bwMode="auto">
            <a:xfrm>
              <a:off x="3744" y="2256"/>
              <a:ext cx="1246" cy="806"/>
            </a:xfrm>
            <a:prstGeom prst="bentConnector4">
              <a:avLst>
                <a:gd name="adj1" fmla="val -9069"/>
                <a:gd name="adj2" fmla="val 11786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pic>
        <p:nvPicPr>
          <p:cNvPr id="244" name="~PP3327.WAV">
            <a:hlinkClick r:id="" action="ppaction://media"/>
          </p:cNvPr>
          <p:cNvPicPr>
            <a:picLocks noRot="1" noChangeAspect="1"/>
          </p:cNvPicPr>
          <p:nvPr>
            <a:wavAudioFile r:embed="rId2" name="~PP3327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" name="Text Box 447"/>
          <p:cNvSpPr txBox="1">
            <a:spLocks noChangeArrowheads="1"/>
          </p:cNvSpPr>
          <p:nvPr/>
        </p:nvSpPr>
        <p:spPr bwMode="auto">
          <a:xfrm>
            <a:off x="306387" y="3048000"/>
            <a:ext cx="4951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b="1" dirty="0">
                <a:solidFill>
                  <a:srgbClr val="800000"/>
                </a:solidFill>
              </a:rPr>
              <a:t>Due to fragmentation </a:t>
            </a:r>
            <a:r>
              <a:rPr lang="en-US" sz="1600" b="1" u="sng" dirty="0">
                <a:solidFill>
                  <a:schemeClr val="accent2"/>
                </a:solidFill>
              </a:rPr>
              <a:t>full jet reconstruction</a:t>
            </a:r>
          </a:p>
          <a:p>
            <a:pPr>
              <a:buFont typeface="Wingdings" pitchFamily="2" charset="2"/>
              <a:buNone/>
            </a:pPr>
            <a:r>
              <a:rPr lang="en-US" sz="1600" b="1" dirty="0">
                <a:solidFill>
                  <a:srgbClr val="800000"/>
                </a:solidFill>
              </a:rPr>
              <a:t> is required to access the </a:t>
            </a:r>
            <a:r>
              <a:rPr lang="en-US" sz="1600" b="1" dirty="0">
                <a:solidFill>
                  <a:srgbClr val="669900"/>
                </a:solidFill>
              </a:rPr>
              <a:t>initial </a:t>
            </a:r>
            <a:r>
              <a:rPr lang="en-US" sz="1600" b="1" dirty="0" err="1">
                <a:solidFill>
                  <a:srgbClr val="669900"/>
                </a:solidFill>
              </a:rPr>
              <a:t>parton</a:t>
            </a:r>
            <a:r>
              <a:rPr lang="en-US" sz="1600" b="1" dirty="0">
                <a:solidFill>
                  <a:srgbClr val="669900"/>
                </a:solidFill>
              </a:rPr>
              <a:t> energy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228600" y="609600"/>
            <a:ext cx="3657600" cy="3368675"/>
            <a:chOff x="228600" y="609600"/>
            <a:chExt cx="3657600" cy="3368675"/>
          </a:xfrm>
        </p:grpSpPr>
        <p:grpSp>
          <p:nvGrpSpPr>
            <p:cNvPr id="2" name="Group 84"/>
            <p:cNvGrpSpPr>
              <a:grpSpLocks/>
            </p:cNvGrpSpPr>
            <p:nvPr/>
          </p:nvGrpSpPr>
          <p:grpSpPr bwMode="auto">
            <a:xfrm>
              <a:off x="228600" y="609600"/>
              <a:ext cx="3657600" cy="2133600"/>
              <a:chOff x="144" y="384"/>
              <a:chExt cx="2304" cy="1344"/>
            </a:xfrm>
          </p:grpSpPr>
          <p:pic>
            <p:nvPicPr>
              <p:cNvPr id="7404" name="Picture 68"/>
              <p:cNvPicPr>
                <a:picLocks noChangeAspect="1" noChangeArrowheads="1"/>
              </p:cNvPicPr>
              <p:nvPr/>
            </p:nvPicPr>
            <p:blipFill>
              <a:blip r:embed="rId8"/>
              <a:srcRect l="61180" t="96855" r="12787"/>
              <a:stretch>
                <a:fillRect/>
              </a:stretch>
            </p:blipFill>
            <p:spPr bwMode="auto">
              <a:xfrm>
                <a:off x="912" y="1584"/>
                <a:ext cx="960" cy="144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</p:pic>
          <p:grpSp>
            <p:nvGrpSpPr>
              <p:cNvPr id="3" name="Group 74"/>
              <p:cNvGrpSpPr>
                <a:grpSpLocks/>
              </p:cNvGrpSpPr>
              <p:nvPr/>
            </p:nvGrpSpPr>
            <p:grpSpPr bwMode="auto">
              <a:xfrm>
                <a:off x="144" y="384"/>
                <a:ext cx="2304" cy="1296"/>
                <a:chOff x="144" y="384"/>
                <a:chExt cx="2304" cy="1296"/>
              </a:xfrm>
            </p:grpSpPr>
            <p:sp>
              <p:nvSpPr>
                <p:cNvPr id="7406" name="Line 33"/>
                <p:cNvSpPr>
                  <a:spLocks noChangeShapeType="1"/>
                </p:cNvSpPr>
                <p:nvPr/>
              </p:nvSpPr>
              <p:spPr bwMode="auto">
                <a:xfrm>
                  <a:off x="384" y="1488"/>
                  <a:ext cx="20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7" name="Line 39"/>
                <p:cNvSpPr>
                  <a:spLocks noChangeShapeType="1"/>
                </p:cNvSpPr>
                <p:nvPr/>
              </p:nvSpPr>
              <p:spPr bwMode="auto">
                <a:xfrm>
                  <a:off x="384" y="38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7408" name="Picture 69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t="63307" r="93492" b="14676"/>
                <a:stretch>
                  <a:fillRect/>
                </a:stretch>
              </p:blipFill>
              <p:spPr bwMode="auto">
                <a:xfrm>
                  <a:off x="144" y="432"/>
                  <a:ext cx="240" cy="1008"/>
                </a:xfrm>
                <a:prstGeom prst="rect">
                  <a:avLst/>
                </a:prstGeom>
                <a:noFill/>
                <a:ln w="1587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409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912" y="1440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0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920" y="1440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1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816" y="1488"/>
                  <a:ext cx="18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/>
                    <a:t>0</a:t>
                  </a:r>
                </a:p>
              </p:txBody>
            </p:sp>
            <p:sp>
              <p:nvSpPr>
                <p:cNvPr id="7412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839" y="1440"/>
                  <a:ext cx="17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ym typeface="Symbol" pitchFamily="18" charset="2"/>
                    </a:rPr>
                    <a:t></a:t>
                  </a:r>
                  <a:endParaRPr lang="en-US" sz="1400"/>
                </a:p>
              </p:txBody>
            </p:sp>
          </p:grpSp>
        </p:grpSp>
        <p:sp>
          <p:nvSpPr>
            <p:cNvPr id="418" name="Text Box 541"/>
            <p:cNvSpPr txBox="1">
              <a:spLocks noChangeArrowheads="1"/>
            </p:cNvSpPr>
            <p:nvPr/>
          </p:nvSpPr>
          <p:spPr bwMode="auto">
            <a:xfrm>
              <a:off x="2590800" y="3581400"/>
              <a:ext cx="5953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OR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449263" y="533400"/>
            <a:ext cx="8594690" cy="4267200"/>
            <a:chOff x="449263" y="533400"/>
            <a:chExt cx="8594690" cy="4267200"/>
          </a:xfrm>
        </p:grpSpPr>
        <p:grpSp>
          <p:nvGrpSpPr>
            <p:cNvPr id="416" name="Group 415"/>
            <p:cNvGrpSpPr/>
            <p:nvPr/>
          </p:nvGrpSpPr>
          <p:grpSpPr>
            <a:xfrm>
              <a:off x="704850" y="533400"/>
              <a:ext cx="8339103" cy="3941919"/>
              <a:chOff x="704850" y="533400"/>
              <a:chExt cx="8339103" cy="3941919"/>
            </a:xfrm>
          </p:grpSpPr>
          <p:grpSp>
            <p:nvGrpSpPr>
              <p:cNvPr id="412" name="Group 411"/>
              <p:cNvGrpSpPr/>
              <p:nvPr/>
            </p:nvGrpSpPr>
            <p:grpSpPr>
              <a:xfrm>
                <a:off x="5423079" y="583842"/>
                <a:ext cx="3620874" cy="3891477"/>
                <a:chOff x="1600200" y="2210874"/>
                <a:chExt cx="3620874" cy="3891477"/>
              </a:xfrm>
            </p:grpSpPr>
            <p:grpSp>
              <p:nvGrpSpPr>
                <p:cNvPr id="320" name="Group 374"/>
                <p:cNvGrpSpPr>
                  <a:grpSpLocks/>
                </p:cNvGrpSpPr>
                <p:nvPr/>
              </p:nvGrpSpPr>
              <p:grpSpPr bwMode="auto">
                <a:xfrm>
                  <a:off x="1987550" y="4598988"/>
                  <a:ext cx="2497138" cy="1503363"/>
                  <a:chOff x="3664" y="1872"/>
                  <a:chExt cx="1573" cy="947"/>
                </a:xfrm>
              </p:grpSpPr>
              <p:sp>
                <p:nvSpPr>
                  <p:cNvPr id="322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912"/>
                    <a:ext cx="57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66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" name="Line 2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1" y="2072"/>
                    <a:ext cx="57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" name="Text Box 2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2" y="1872"/>
                    <a:ext cx="26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>
                        <a:solidFill>
                          <a:srgbClr val="669900"/>
                        </a:solidFill>
                      </a:rPr>
                      <a:t>xP</a:t>
                    </a:r>
                  </a:p>
                </p:txBody>
              </p:sp>
              <p:sp>
                <p:nvSpPr>
                  <p:cNvPr id="325" name="Text Box 2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54" y="1903"/>
                    <a:ext cx="26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>
                        <a:solidFill>
                          <a:schemeClr val="accent2"/>
                        </a:solidFill>
                      </a:rPr>
                      <a:t>xP</a:t>
                    </a:r>
                  </a:p>
                </p:txBody>
              </p:sp>
              <p:grpSp>
                <p:nvGrpSpPr>
                  <p:cNvPr id="327" name="Group 365"/>
                  <p:cNvGrpSpPr>
                    <a:grpSpLocks/>
                  </p:cNvGrpSpPr>
                  <p:nvPr/>
                </p:nvGrpSpPr>
                <p:grpSpPr bwMode="auto">
                  <a:xfrm>
                    <a:off x="3664" y="2064"/>
                    <a:ext cx="992" cy="755"/>
                    <a:chOff x="3664" y="2064"/>
                    <a:chExt cx="992" cy="755"/>
                  </a:xfrm>
                </p:grpSpPr>
                <p:grpSp>
                  <p:nvGrpSpPr>
                    <p:cNvPr id="328" name="Group 347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3774" y="2158"/>
                      <a:ext cx="551" cy="772"/>
                      <a:chOff x="3603" y="628"/>
                      <a:chExt cx="551" cy="772"/>
                    </a:xfrm>
                  </p:grpSpPr>
                  <p:grpSp>
                    <p:nvGrpSpPr>
                      <p:cNvPr id="330" name="Group 348"/>
                      <p:cNvGrpSpPr>
                        <a:grpSpLocks/>
                      </p:cNvGrpSpPr>
                      <p:nvPr/>
                    </p:nvGrpSpPr>
                    <p:grpSpPr bwMode="auto">
                      <a:xfrm rot="-4461163">
                        <a:off x="3657" y="903"/>
                        <a:ext cx="552" cy="442"/>
                        <a:chOff x="1242" y="2274"/>
                        <a:chExt cx="552" cy="442"/>
                      </a:xfrm>
                    </p:grpSpPr>
                    <p:sp>
                      <p:nvSpPr>
                        <p:cNvPr id="344" name="AutoShape 3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8809180">
                          <a:off x="1242" y="2292"/>
                          <a:ext cx="432" cy="424"/>
                        </a:xfrm>
                        <a:prstGeom prst="flowChartExtract">
                          <a:avLst/>
                        </a:prstGeom>
                        <a:gradFill rotWithShape="0">
                          <a:gsLst>
                            <a:gs pos="0">
                              <a:schemeClr val="accent2"/>
                            </a:gs>
                            <a:gs pos="100000">
                              <a:srgbClr val="FFFF99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5" name="Oval 3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90820">
                          <a:off x="1362" y="2274"/>
                          <a:ext cx="432" cy="85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chemeClr val="accent2"/>
                            </a:gs>
                            <a:gs pos="100000">
                              <a:srgbClr val="FFFF99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1" name="Group 351"/>
                      <p:cNvGrpSpPr>
                        <a:grpSpLocks/>
                      </p:cNvGrpSpPr>
                      <p:nvPr/>
                    </p:nvGrpSpPr>
                    <p:grpSpPr bwMode="auto">
                      <a:xfrm rot="-3742564">
                        <a:off x="3838" y="996"/>
                        <a:ext cx="179" cy="414"/>
                        <a:chOff x="1772" y="2539"/>
                        <a:chExt cx="179" cy="414"/>
                      </a:xfrm>
                    </p:grpSpPr>
                    <p:sp>
                      <p:nvSpPr>
                        <p:cNvPr id="337" name="Line 3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1315184" flipV="1">
                          <a:off x="1861" y="2661"/>
                          <a:ext cx="90" cy="29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" name="Line 3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1315184" flipV="1">
                          <a:off x="1840" y="2766"/>
                          <a:ext cx="90" cy="18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9" name="Line 3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1315184" flipV="1">
                          <a:off x="1842" y="2755"/>
                          <a:ext cx="30" cy="18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0" name="Line 3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1315184" flipH="1" flipV="1">
                          <a:off x="1828" y="2673"/>
                          <a:ext cx="30" cy="25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1" name="Line 3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1315184" flipH="1" flipV="1">
                          <a:off x="1786" y="2738"/>
                          <a:ext cx="60" cy="18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2" name="Line 3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1315184" flipH="1" flipV="1">
                          <a:off x="1772" y="2808"/>
                          <a:ext cx="60" cy="11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3" name="Line 3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1315184" flipV="1">
                          <a:off x="1891" y="2539"/>
                          <a:ext cx="0" cy="36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332" name="Rectangle 359"/>
                      <p:cNvSpPr>
                        <a:spLocks noChangeArrowheads="1"/>
                      </p:cNvSpPr>
                      <p:nvPr/>
                    </p:nvSpPr>
                    <p:spPr bwMode="auto">
                      <a:xfrm rot="-2642682">
                        <a:off x="3603" y="628"/>
                        <a:ext cx="68" cy="471"/>
                      </a:xfrm>
                      <a:prstGeom prst="rect">
                        <a:avLst/>
                      </a:prstGeom>
                      <a:solidFill>
                        <a:srgbClr val="80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3" name="Rectangle 360"/>
                      <p:cNvSpPr>
                        <a:spLocks noChangeArrowheads="1"/>
                      </p:cNvSpPr>
                      <p:nvPr/>
                    </p:nvSpPr>
                    <p:spPr bwMode="auto">
                      <a:xfrm rot="-2479731">
                        <a:off x="3654" y="1035"/>
                        <a:ext cx="48" cy="48"/>
                      </a:xfrm>
                      <a:prstGeom prst="rect">
                        <a:avLst/>
                      </a:prstGeom>
                      <a:solidFill>
                        <a:srgbClr val="80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4" name="Rectangle 361"/>
                      <p:cNvSpPr>
                        <a:spLocks noChangeArrowheads="1"/>
                      </p:cNvSpPr>
                      <p:nvPr/>
                    </p:nvSpPr>
                    <p:spPr bwMode="auto">
                      <a:xfrm rot="-2479731">
                        <a:off x="3786" y="922"/>
                        <a:ext cx="48" cy="48"/>
                      </a:xfrm>
                      <a:prstGeom prst="rect">
                        <a:avLst/>
                      </a:prstGeom>
                      <a:solidFill>
                        <a:srgbClr val="80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5" name="Rectangle 362"/>
                      <p:cNvSpPr>
                        <a:spLocks noChangeArrowheads="1"/>
                      </p:cNvSpPr>
                      <p:nvPr/>
                    </p:nvSpPr>
                    <p:spPr bwMode="auto">
                      <a:xfrm rot="-2479731">
                        <a:off x="3859" y="905"/>
                        <a:ext cx="48" cy="48"/>
                      </a:xfrm>
                      <a:prstGeom prst="rect">
                        <a:avLst/>
                      </a:prstGeom>
                      <a:solidFill>
                        <a:srgbClr val="80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6" name="Rectangle 363"/>
                      <p:cNvSpPr>
                        <a:spLocks noChangeArrowheads="1"/>
                      </p:cNvSpPr>
                      <p:nvPr/>
                    </p:nvSpPr>
                    <p:spPr bwMode="auto">
                      <a:xfrm rot="-2479731">
                        <a:off x="3701" y="1048"/>
                        <a:ext cx="48" cy="48"/>
                      </a:xfrm>
                      <a:prstGeom prst="rect">
                        <a:avLst/>
                      </a:prstGeom>
                      <a:solidFill>
                        <a:srgbClr val="80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29" name="Line 36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368" y="2064"/>
                      <a:ext cx="288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64" name="Group 273"/>
                <p:cNvGrpSpPr>
                  <a:grpSpLocks/>
                </p:cNvGrpSpPr>
                <p:nvPr/>
              </p:nvGrpSpPr>
              <p:grpSpPr bwMode="auto">
                <a:xfrm>
                  <a:off x="1600200" y="3860800"/>
                  <a:ext cx="3302000" cy="1930400"/>
                  <a:chOff x="1536" y="1296"/>
                  <a:chExt cx="2080" cy="1216"/>
                </a:xfrm>
              </p:grpSpPr>
              <p:sp>
                <p:nvSpPr>
                  <p:cNvPr id="365" name="Oval 274"/>
                  <p:cNvSpPr>
                    <a:spLocks noChangeArrowheads="1"/>
                  </p:cNvSpPr>
                  <p:nvPr/>
                </p:nvSpPr>
                <p:spPr bwMode="auto">
                  <a:xfrm>
                    <a:off x="1616" y="1568"/>
                    <a:ext cx="288" cy="28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2400" u="sng">
                      <a:latin typeface="Times New Roman" charset="0"/>
                    </a:endParaRPr>
                  </a:p>
                </p:txBody>
              </p:sp>
              <p:sp>
                <p:nvSpPr>
                  <p:cNvPr id="366" name="Oval 275"/>
                  <p:cNvSpPr>
                    <a:spLocks noChangeArrowheads="1"/>
                  </p:cNvSpPr>
                  <p:nvPr/>
                </p:nvSpPr>
                <p:spPr bwMode="auto">
                  <a:xfrm>
                    <a:off x="1643" y="1675"/>
                    <a:ext cx="64" cy="64"/>
                  </a:xfrm>
                  <a:prstGeom prst="ellipse">
                    <a:avLst/>
                  </a:prstGeom>
                  <a:solidFill>
                    <a:srgbClr val="990000"/>
                  </a:solidFill>
                  <a:ln w="9525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7" name="Oval 276"/>
                  <p:cNvSpPr>
                    <a:spLocks noChangeArrowheads="1"/>
                  </p:cNvSpPr>
                  <p:nvPr/>
                </p:nvSpPr>
                <p:spPr bwMode="auto">
                  <a:xfrm>
                    <a:off x="1813" y="1752"/>
                    <a:ext cx="64" cy="6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8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1752" y="1584"/>
                    <a:ext cx="64" cy="6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3304" y="1920"/>
                    <a:ext cx="312" cy="28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2400" u="sng">
                      <a:latin typeface="Times New Roman" charset="0"/>
                    </a:endParaRPr>
                  </a:p>
                </p:txBody>
              </p:sp>
              <p:sp>
                <p:nvSpPr>
                  <p:cNvPr id="370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3410" y="2120"/>
                    <a:ext cx="70" cy="64"/>
                  </a:xfrm>
                  <a:prstGeom prst="ellipse">
                    <a:avLst/>
                  </a:prstGeom>
                  <a:solidFill>
                    <a:srgbClr val="990000"/>
                  </a:solidFill>
                  <a:ln w="9525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3471" y="2016"/>
                    <a:ext cx="70" cy="6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357" y="1944"/>
                    <a:ext cx="69" cy="6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3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1440"/>
                    <a:ext cx="6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4" name="Line 2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8" y="2352"/>
                    <a:ext cx="6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5" name="Text Box 2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84" y="1296"/>
                    <a:ext cx="195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/>
                      <a:t>P</a:t>
                    </a:r>
                  </a:p>
                </p:txBody>
              </p:sp>
              <p:sp>
                <p:nvSpPr>
                  <p:cNvPr id="376" name="Text Box 2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8" y="2320"/>
                    <a:ext cx="195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/>
                      <a:t>P</a:t>
                    </a:r>
                  </a:p>
                </p:txBody>
              </p:sp>
            </p:grpSp>
            <p:grpSp>
              <p:nvGrpSpPr>
                <p:cNvPr id="377" name="Group 375"/>
                <p:cNvGrpSpPr>
                  <a:grpSpLocks/>
                </p:cNvGrpSpPr>
                <p:nvPr/>
              </p:nvGrpSpPr>
              <p:grpSpPr bwMode="auto">
                <a:xfrm>
                  <a:off x="1739721" y="4228742"/>
                  <a:ext cx="3111500" cy="1155700"/>
                  <a:chOff x="3488" y="1632"/>
                  <a:chExt cx="1960" cy="728"/>
                </a:xfrm>
              </p:grpSpPr>
              <p:sp>
                <p:nvSpPr>
                  <p:cNvPr id="378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576" y="1816"/>
                    <a:ext cx="148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848" y="2160"/>
                    <a:ext cx="148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66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80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4120" y="1632"/>
                    <a:ext cx="384" cy="192"/>
                    <a:chOff x="1056" y="3456"/>
                    <a:chExt cx="384" cy="192"/>
                  </a:xfrm>
                </p:grpSpPr>
                <p:sp>
                  <p:nvSpPr>
                    <p:cNvPr id="401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6" y="3552"/>
                      <a:ext cx="38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2" name="Line 29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56" y="3456"/>
                      <a:ext cx="288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3" name="Line 2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6" y="3552"/>
                      <a:ext cx="288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4" name="Line 2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04" y="3504"/>
                      <a:ext cx="240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5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12" y="3560"/>
                      <a:ext cx="240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1" name="Group 300"/>
                  <p:cNvGrpSpPr>
                    <a:grpSpLocks/>
                  </p:cNvGrpSpPr>
                  <p:nvPr/>
                </p:nvGrpSpPr>
                <p:grpSpPr bwMode="auto">
                  <a:xfrm>
                    <a:off x="5064" y="1720"/>
                    <a:ext cx="384" cy="192"/>
                    <a:chOff x="1056" y="3456"/>
                    <a:chExt cx="384" cy="192"/>
                  </a:xfrm>
                </p:grpSpPr>
                <p:sp>
                  <p:nvSpPr>
                    <p:cNvPr id="396" name="Line 3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6" y="3552"/>
                      <a:ext cx="38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7" name="Line 3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56" y="3456"/>
                      <a:ext cx="288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8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6" y="3552"/>
                      <a:ext cx="288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9" name="Line 3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04" y="3504"/>
                      <a:ext cx="240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12" y="3560"/>
                      <a:ext cx="240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2" name="Group 306"/>
                  <p:cNvGrpSpPr>
                    <a:grpSpLocks/>
                  </p:cNvGrpSpPr>
                  <p:nvPr/>
                </p:nvGrpSpPr>
                <p:grpSpPr bwMode="auto">
                  <a:xfrm rot="-10728391">
                    <a:off x="3488" y="2056"/>
                    <a:ext cx="384" cy="192"/>
                    <a:chOff x="1056" y="3456"/>
                    <a:chExt cx="384" cy="192"/>
                  </a:xfrm>
                </p:grpSpPr>
                <p:sp>
                  <p:nvSpPr>
                    <p:cNvPr id="391" name="Line 3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6" y="3552"/>
                      <a:ext cx="38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2" name="Line 3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56" y="3456"/>
                      <a:ext cx="288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3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6" y="3552"/>
                      <a:ext cx="288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4" name="Line 3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04" y="3504"/>
                      <a:ext cx="240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5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12" y="3560"/>
                      <a:ext cx="240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3" name="Group 312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3792" y="2168"/>
                    <a:ext cx="384" cy="192"/>
                    <a:chOff x="1056" y="3456"/>
                    <a:chExt cx="384" cy="192"/>
                  </a:xfrm>
                </p:grpSpPr>
                <p:sp>
                  <p:nvSpPr>
                    <p:cNvPr id="386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6" y="3552"/>
                      <a:ext cx="38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" name="Line 3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56" y="3456"/>
                      <a:ext cx="288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" name="Line 3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6" y="3552"/>
                      <a:ext cx="288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" name="Line 3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04" y="3504"/>
                      <a:ext cx="240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12" y="3560"/>
                      <a:ext cx="240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84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3656" y="1728"/>
                    <a:ext cx="48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5" name="Line 3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6" y="2264"/>
                    <a:ext cx="110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406" name="Straight Connector 405"/>
                <p:cNvCxnSpPr/>
                <p:nvPr/>
              </p:nvCxnSpPr>
              <p:spPr>
                <a:xfrm rot="16200000" flipV="1">
                  <a:off x="3160635" y="4510881"/>
                  <a:ext cx="254000" cy="52863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07" name="Picture 340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50000" b="50000"/>
                <a:stretch>
                  <a:fillRect/>
                </a:stretch>
              </p:blipFill>
              <p:spPr bwMode="auto">
                <a:xfrm>
                  <a:off x="3849474" y="2401911"/>
                  <a:ext cx="1371600" cy="114300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08" name="Freeform 1053"/>
                <p:cNvSpPr>
                  <a:spLocks noChangeArrowheads="1"/>
                </p:cNvSpPr>
                <p:nvPr/>
              </p:nvSpPr>
              <p:spPr bwMode="auto">
                <a:xfrm rot="840000">
                  <a:off x="3185718" y="3087523"/>
                  <a:ext cx="841568" cy="1685512"/>
                </a:xfrm>
                <a:custGeom>
                  <a:avLst/>
                  <a:gdLst>
                    <a:gd name="T0" fmla="*/ 624 w 624"/>
                    <a:gd name="T1" fmla="*/ 0 h 960"/>
                    <a:gd name="T2" fmla="*/ 480 w 624"/>
                    <a:gd name="T3" fmla="*/ 96 h 960"/>
                    <a:gd name="T4" fmla="*/ 480 w 624"/>
                    <a:gd name="T5" fmla="*/ 240 h 960"/>
                    <a:gd name="T6" fmla="*/ 384 w 624"/>
                    <a:gd name="T7" fmla="*/ 288 h 960"/>
                    <a:gd name="T8" fmla="*/ 384 w 624"/>
                    <a:gd name="T9" fmla="*/ 432 h 960"/>
                    <a:gd name="T10" fmla="*/ 288 w 624"/>
                    <a:gd name="T11" fmla="*/ 480 h 960"/>
                    <a:gd name="T12" fmla="*/ 288 w 624"/>
                    <a:gd name="T13" fmla="*/ 576 h 960"/>
                    <a:gd name="T14" fmla="*/ 192 w 624"/>
                    <a:gd name="T15" fmla="*/ 624 h 960"/>
                    <a:gd name="T16" fmla="*/ 192 w 624"/>
                    <a:gd name="T17" fmla="*/ 720 h 960"/>
                    <a:gd name="T18" fmla="*/ 192 w 624"/>
                    <a:gd name="T19" fmla="*/ 768 h 960"/>
                    <a:gd name="T20" fmla="*/ 96 w 624"/>
                    <a:gd name="T21" fmla="*/ 816 h 960"/>
                    <a:gd name="T22" fmla="*/ 96 w 624"/>
                    <a:gd name="T23" fmla="*/ 912 h 960"/>
                    <a:gd name="T24" fmla="*/ 0 w 624"/>
                    <a:gd name="T25" fmla="*/ 960 h 9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24"/>
                    <a:gd name="T40" fmla="*/ 0 h 960"/>
                    <a:gd name="T41" fmla="*/ 624 w 624"/>
                    <a:gd name="T42" fmla="*/ 960 h 96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24" h="960">
                      <a:moveTo>
                        <a:pt x="624" y="0"/>
                      </a:moveTo>
                      <a:cubicBezTo>
                        <a:pt x="564" y="28"/>
                        <a:pt x="504" y="56"/>
                        <a:pt x="480" y="96"/>
                      </a:cubicBezTo>
                      <a:cubicBezTo>
                        <a:pt x="456" y="136"/>
                        <a:pt x="496" y="208"/>
                        <a:pt x="480" y="240"/>
                      </a:cubicBezTo>
                      <a:cubicBezTo>
                        <a:pt x="464" y="272"/>
                        <a:pt x="400" y="256"/>
                        <a:pt x="384" y="288"/>
                      </a:cubicBezTo>
                      <a:cubicBezTo>
                        <a:pt x="368" y="320"/>
                        <a:pt x="400" y="400"/>
                        <a:pt x="384" y="432"/>
                      </a:cubicBezTo>
                      <a:cubicBezTo>
                        <a:pt x="368" y="464"/>
                        <a:pt x="304" y="456"/>
                        <a:pt x="288" y="480"/>
                      </a:cubicBezTo>
                      <a:cubicBezTo>
                        <a:pt x="272" y="504"/>
                        <a:pt x="304" y="552"/>
                        <a:pt x="288" y="576"/>
                      </a:cubicBezTo>
                      <a:cubicBezTo>
                        <a:pt x="272" y="600"/>
                        <a:pt x="208" y="600"/>
                        <a:pt x="192" y="624"/>
                      </a:cubicBezTo>
                      <a:cubicBezTo>
                        <a:pt x="176" y="648"/>
                        <a:pt x="192" y="696"/>
                        <a:pt x="192" y="720"/>
                      </a:cubicBezTo>
                      <a:cubicBezTo>
                        <a:pt x="192" y="744"/>
                        <a:pt x="208" y="752"/>
                        <a:pt x="192" y="768"/>
                      </a:cubicBezTo>
                      <a:cubicBezTo>
                        <a:pt x="176" y="784"/>
                        <a:pt x="112" y="792"/>
                        <a:pt x="96" y="816"/>
                      </a:cubicBezTo>
                      <a:cubicBezTo>
                        <a:pt x="80" y="840"/>
                        <a:pt x="112" y="888"/>
                        <a:pt x="96" y="912"/>
                      </a:cubicBezTo>
                      <a:cubicBezTo>
                        <a:pt x="80" y="936"/>
                        <a:pt x="16" y="952"/>
                        <a:pt x="0" y="960"/>
                      </a:cubicBezTo>
                    </a:path>
                  </a:pathLst>
                </a:custGeom>
                <a:noFill/>
                <a:ln w="2232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" name="Text Box 342"/>
                <p:cNvSpPr txBox="1">
                  <a:spLocks noChangeArrowheads="1"/>
                </p:cNvSpPr>
                <p:nvPr/>
              </p:nvSpPr>
              <p:spPr bwMode="auto">
                <a:xfrm>
                  <a:off x="1715037" y="2983054"/>
                  <a:ext cx="138531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Direct photon</a:t>
                  </a:r>
                  <a:endParaRPr lang="en-US" sz="1400" b="1" dirty="0"/>
                </a:p>
                <a:p>
                  <a:pPr algn="ctr"/>
                  <a:r>
                    <a:rPr lang="en-US" sz="1400" b="1" dirty="0"/>
                    <a:t>“trigger”</a:t>
                  </a:r>
                </a:p>
              </p:txBody>
            </p:sp>
            <p:sp>
              <p:nvSpPr>
                <p:cNvPr id="410" name="Text Box 341"/>
                <p:cNvSpPr txBox="1">
                  <a:spLocks noChangeArrowheads="1"/>
                </p:cNvSpPr>
                <p:nvPr/>
              </p:nvSpPr>
              <p:spPr bwMode="auto">
                <a:xfrm>
                  <a:off x="3715945" y="2210874"/>
                  <a:ext cx="1479550" cy="517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/>
                    <a:t>Fast Detector</a:t>
                  </a:r>
                </a:p>
                <a:p>
                  <a:pPr algn="ctr"/>
                  <a:r>
                    <a:rPr lang="en-US" sz="1400" b="1" dirty="0"/>
                    <a:t>“Calorimeter”</a:t>
                  </a:r>
                </a:p>
              </p:txBody>
            </p:sp>
            <p:sp>
              <p:nvSpPr>
                <p:cNvPr id="411" name="Line 343"/>
                <p:cNvSpPr>
                  <a:spLocks noChangeShapeType="1"/>
                </p:cNvSpPr>
                <p:nvPr/>
              </p:nvSpPr>
              <p:spPr bwMode="auto">
                <a:xfrm flipH="1" flipV="1">
                  <a:off x="3100353" y="3277674"/>
                  <a:ext cx="609600" cy="304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3" name="Rectangle 203"/>
              <p:cNvSpPr>
                <a:spLocks noChangeArrowheads="1"/>
              </p:cNvSpPr>
              <p:nvPr/>
            </p:nvSpPr>
            <p:spPr bwMode="auto">
              <a:xfrm>
                <a:off x="1219200" y="533400"/>
                <a:ext cx="405342" cy="16764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" name="Line 204"/>
              <p:cNvSpPr>
                <a:spLocks noChangeShapeType="1"/>
              </p:cNvSpPr>
              <p:nvPr/>
            </p:nvSpPr>
            <p:spPr bwMode="auto">
              <a:xfrm>
                <a:off x="1276195" y="2209800"/>
                <a:ext cx="3354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Text Box 455"/>
              <p:cNvSpPr txBox="1">
                <a:spLocks noChangeArrowheads="1"/>
              </p:cNvSpPr>
              <p:nvPr/>
            </p:nvSpPr>
            <p:spPr bwMode="auto">
              <a:xfrm>
                <a:off x="704850" y="773113"/>
                <a:ext cx="1979613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800000"/>
                    </a:solidFill>
                  </a:rPr>
                  <a:t>zero near-side yield</a:t>
                </a:r>
              </a:p>
              <a:p>
                <a:pPr algn="ctr"/>
                <a:r>
                  <a:rPr lang="en-US" sz="1400" b="1" dirty="0">
                    <a:solidFill>
                      <a:srgbClr val="800000"/>
                    </a:solidFill>
                  </a:rPr>
                  <a:t>for </a:t>
                </a:r>
                <a:r>
                  <a:rPr lang="en-US" sz="1400" b="1" dirty="0">
                    <a:solidFill>
                      <a:schemeClr val="accent2"/>
                    </a:solidFill>
                  </a:rPr>
                  <a:t>direct photons</a:t>
                </a:r>
              </a:p>
            </p:txBody>
          </p:sp>
        </p:grpSp>
        <p:sp>
          <p:nvSpPr>
            <p:cNvPr id="419" name="Text Box 448"/>
            <p:cNvSpPr txBox="1">
              <a:spLocks noChangeArrowheads="1"/>
            </p:cNvSpPr>
            <p:nvPr/>
          </p:nvSpPr>
          <p:spPr bwMode="auto">
            <a:xfrm>
              <a:off x="449263" y="3884612"/>
              <a:ext cx="5008562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u="sng" dirty="0">
                  <a:solidFill>
                    <a:schemeClr val="accent2"/>
                  </a:solidFill>
                </a:rPr>
                <a:t>get the </a:t>
              </a:r>
              <a:r>
                <a:rPr lang="en-US" sz="1800" b="1" u="sng" dirty="0">
                  <a:solidFill>
                    <a:srgbClr val="669900"/>
                  </a:solidFill>
                </a:rPr>
                <a:t>initial </a:t>
              </a:r>
              <a:r>
                <a:rPr lang="en-US" sz="1800" b="1" u="sng" dirty="0" err="1">
                  <a:solidFill>
                    <a:srgbClr val="669900"/>
                  </a:solidFill>
                </a:rPr>
                <a:t>parton</a:t>
              </a:r>
              <a:r>
                <a:rPr lang="en-US" sz="1800" b="1" u="sng" dirty="0">
                  <a:solidFill>
                    <a:srgbClr val="669900"/>
                  </a:solidFill>
                </a:rPr>
                <a:t> energy</a:t>
              </a:r>
              <a:r>
                <a:rPr lang="en-US" sz="1800" b="1" u="sng" dirty="0">
                  <a:solidFill>
                    <a:schemeClr val="accent2"/>
                  </a:solidFill>
                </a:rPr>
                <a:t> </a:t>
              </a:r>
            </a:p>
            <a:p>
              <a:pPr algn="ctr"/>
              <a:r>
                <a:rPr lang="en-US" sz="1800" b="1" u="sng" dirty="0">
                  <a:solidFill>
                    <a:schemeClr val="accent2"/>
                  </a:solidFill>
                </a:rPr>
                <a:t>with a powerful alternative method: </a:t>
              </a:r>
            </a:p>
            <a:p>
              <a:pPr algn="ctr"/>
              <a:r>
                <a:rPr lang="en-US" sz="1800" b="1" u="sng" dirty="0">
                  <a:solidFill>
                    <a:srgbClr val="990000"/>
                  </a:solidFill>
                </a:rPr>
                <a:t>“Direct </a:t>
              </a:r>
              <a:r>
                <a:rPr lang="en-US" sz="1800" b="1" u="sng" dirty="0">
                  <a:solidFill>
                    <a:srgbClr val="990000"/>
                  </a:solidFill>
                  <a:sym typeface="Symbol" pitchFamily="18" charset="2"/>
                </a:rPr>
                <a:t>-</a:t>
              </a:r>
              <a:r>
                <a:rPr lang="en-US" sz="1800" b="1" u="sng" dirty="0" err="1">
                  <a:solidFill>
                    <a:srgbClr val="990000"/>
                  </a:solidFill>
                  <a:sym typeface="Symbol" pitchFamily="18" charset="2"/>
                </a:rPr>
                <a:t>hadron</a:t>
              </a:r>
              <a:r>
                <a:rPr lang="en-US" sz="1800" b="1" u="sng" dirty="0">
                  <a:solidFill>
                    <a:srgbClr val="990000"/>
                  </a:solidFill>
                  <a:sym typeface="Symbol" pitchFamily="18" charset="2"/>
                </a:rPr>
                <a:t> </a:t>
              </a:r>
              <a:r>
                <a:rPr lang="en-US" sz="1800" b="1" u="sng" dirty="0" err="1">
                  <a:solidFill>
                    <a:srgbClr val="990000"/>
                  </a:solidFill>
                  <a:sym typeface="Symbol" pitchFamily="18" charset="2"/>
                </a:rPr>
                <a:t>azimuthal</a:t>
              </a:r>
              <a:r>
                <a:rPr lang="en-US" sz="1800" b="1" u="sng" dirty="0">
                  <a:solidFill>
                    <a:srgbClr val="990000"/>
                  </a:solidFill>
                  <a:sym typeface="Symbol" pitchFamily="18" charset="2"/>
                </a:rPr>
                <a:t> correlations”</a:t>
              </a:r>
              <a:endParaRPr lang="en-US" sz="1800" b="1" u="sng" dirty="0">
                <a:solidFill>
                  <a:srgbClr val="990000"/>
                </a:solidFill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6324600" y="5105400"/>
            <a:ext cx="1208087" cy="1616868"/>
            <a:chOff x="1905000" y="2564607"/>
            <a:chExt cx="1512887" cy="2302668"/>
          </a:xfrm>
        </p:grpSpPr>
        <p:sp>
          <p:nvSpPr>
            <p:cNvPr id="213" name="Oval 110"/>
            <p:cNvSpPr>
              <a:spLocks noChangeArrowheads="1"/>
            </p:cNvSpPr>
            <p:nvPr/>
          </p:nvSpPr>
          <p:spPr bwMode="auto">
            <a:xfrm>
              <a:off x="1905000" y="3065463"/>
              <a:ext cx="1512887" cy="149860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Line 112"/>
            <p:cNvSpPr>
              <a:spLocks noChangeShapeType="1"/>
            </p:cNvSpPr>
            <p:nvPr/>
          </p:nvSpPr>
          <p:spPr bwMode="auto">
            <a:xfrm rot="10800000" flipV="1">
              <a:off x="1976437" y="3859213"/>
              <a:ext cx="647700" cy="1008062"/>
            </a:xfrm>
            <a:prstGeom prst="line">
              <a:avLst/>
            </a:prstGeom>
            <a:noFill/>
            <a:ln w="730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" name="Line 131"/>
            <p:cNvSpPr>
              <a:spLocks noChangeShapeType="1"/>
            </p:cNvSpPr>
            <p:nvPr/>
          </p:nvSpPr>
          <p:spPr bwMode="auto">
            <a:xfrm rot="10800000" flipV="1">
              <a:off x="2768600" y="3944803"/>
              <a:ext cx="0" cy="346165"/>
            </a:xfrm>
            <a:prstGeom prst="line">
              <a:avLst/>
            </a:prstGeom>
            <a:noFill/>
            <a:ln w="222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6" name="Line 132"/>
            <p:cNvSpPr>
              <a:spLocks noChangeShapeType="1"/>
            </p:cNvSpPr>
            <p:nvPr/>
          </p:nvSpPr>
          <p:spPr bwMode="auto">
            <a:xfrm rot="10800000" flipV="1">
              <a:off x="2491596" y="3859213"/>
              <a:ext cx="183311" cy="604837"/>
            </a:xfrm>
            <a:prstGeom prst="line">
              <a:avLst/>
            </a:prstGeom>
            <a:noFill/>
            <a:ln w="222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" name="Line 133"/>
            <p:cNvSpPr>
              <a:spLocks noChangeShapeType="1"/>
            </p:cNvSpPr>
            <p:nvPr/>
          </p:nvSpPr>
          <p:spPr bwMode="auto">
            <a:xfrm rot="10800000" flipV="1">
              <a:off x="2120900" y="3859213"/>
              <a:ext cx="462352" cy="346165"/>
            </a:xfrm>
            <a:prstGeom prst="line">
              <a:avLst/>
            </a:prstGeom>
            <a:noFill/>
            <a:ln w="222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" name="Line 134"/>
            <p:cNvSpPr>
              <a:spLocks noChangeShapeType="1"/>
            </p:cNvSpPr>
            <p:nvPr/>
          </p:nvSpPr>
          <p:spPr bwMode="auto">
            <a:xfrm rot="10800000" flipV="1">
              <a:off x="2214592" y="3859213"/>
              <a:ext cx="277004" cy="87492"/>
            </a:xfrm>
            <a:prstGeom prst="line">
              <a:avLst/>
            </a:prstGeom>
            <a:noFill/>
            <a:ln w="222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9" name="Freeform 33"/>
            <p:cNvSpPr>
              <a:spLocks/>
            </p:cNvSpPr>
            <p:nvPr/>
          </p:nvSpPr>
          <p:spPr bwMode="auto">
            <a:xfrm rot="17507194">
              <a:off x="2352675" y="3052763"/>
              <a:ext cx="1335087" cy="358775"/>
            </a:xfrm>
            <a:custGeom>
              <a:avLst/>
              <a:gdLst>
                <a:gd name="T0" fmla="*/ 0 w 1296"/>
                <a:gd name="T1" fmla="*/ 0 h 600"/>
                <a:gd name="T2" fmla="*/ 2147483647 w 1296"/>
                <a:gd name="T3" fmla="*/ 0 h 600"/>
                <a:gd name="T4" fmla="*/ 2147483647 w 1296"/>
                <a:gd name="T5" fmla="*/ 0 h 600"/>
                <a:gd name="T6" fmla="*/ 2147483647 w 1296"/>
                <a:gd name="T7" fmla="*/ 0 h 600"/>
                <a:gd name="T8" fmla="*/ 2147483647 w 1296"/>
                <a:gd name="T9" fmla="*/ 0 h 600"/>
                <a:gd name="T10" fmla="*/ 2147483647 w 1296"/>
                <a:gd name="T11" fmla="*/ 0 h 600"/>
                <a:gd name="T12" fmla="*/ 2147483647 w 1296"/>
                <a:gd name="T13" fmla="*/ 0 h 600"/>
                <a:gd name="T14" fmla="*/ 2147483647 w 1296"/>
                <a:gd name="T15" fmla="*/ 0 h 600"/>
                <a:gd name="T16" fmla="*/ 2147483647 w 1296"/>
                <a:gd name="T17" fmla="*/ 0 h 600"/>
                <a:gd name="T18" fmla="*/ 2147483647 w 1296"/>
                <a:gd name="T19" fmla="*/ 0 h 600"/>
                <a:gd name="T20" fmla="*/ 2147483647 w 1296"/>
                <a:gd name="T21" fmla="*/ 0 h 600"/>
                <a:gd name="T22" fmla="*/ 2147483647 w 1296"/>
                <a:gd name="T23" fmla="*/ 0 h 600"/>
                <a:gd name="T24" fmla="*/ 2147483647 w 1296"/>
                <a:gd name="T25" fmla="*/ 0 h 600"/>
                <a:gd name="T26" fmla="*/ 2147483647 w 1296"/>
                <a:gd name="T27" fmla="*/ 0 h 600"/>
                <a:gd name="T28" fmla="*/ 2147483647 w 1296"/>
                <a:gd name="T29" fmla="*/ 0 h 600"/>
                <a:gd name="T30" fmla="*/ 2147483647 w 1296"/>
                <a:gd name="T31" fmla="*/ 0 h 600"/>
                <a:gd name="T32" fmla="*/ 2147483647 w 1296"/>
                <a:gd name="T33" fmla="*/ 0 h 600"/>
                <a:gd name="T34" fmla="*/ 2147483647 w 1296"/>
                <a:gd name="T35" fmla="*/ 0 h 600"/>
                <a:gd name="T36" fmla="*/ 2147483647 w 1296"/>
                <a:gd name="T37" fmla="*/ 0 h 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6"/>
                <a:gd name="T58" fmla="*/ 0 h 600"/>
                <a:gd name="T59" fmla="*/ 1296 w 1296"/>
                <a:gd name="T60" fmla="*/ 600 h 6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6" h="600">
                  <a:moveTo>
                    <a:pt x="0" y="160"/>
                  </a:moveTo>
                  <a:cubicBezTo>
                    <a:pt x="36" y="80"/>
                    <a:pt x="72" y="0"/>
                    <a:pt x="96" y="16"/>
                  </a:cubicBezTo>
                  <a:cubicBezTo>
                    <a:pt x="120" y="32"/>
                    <a:pt x="120" y="248"/>
                    <a:pt x="144" y="256"/>
                  </a:cubicBezTo>
                  <a:cubicBezTo>
                    <a:pt x="168" y="264"/>
                    <a:pt x="216" y="56"/>
                    <a:pt x="240" y="64"/>
                  </a:cubicBezTo>
                  <a:cubicBezTo>
                    <a:pt x="264" y="72"/>
                    <a:pt x="264" y="296"/>
                    <a:pt x="288" y="304"/>
                  </a:cubicBezTo>
                  <a:cubicBezTo>
                    <a:pt x="312" y="312"/>
                    <a:pt x="360" y="104"/>
                    <a:pt x="384" y="112"/>
                  </a:cubicBezTo>
                  <a:cubicBezTo>
                    <a:pt x="408" y="120"/>
                    <a:pt x="408" y="344"/>
                    <a:pt x="432" y="352"/>
                  </a:cubicBezTo>
                  <a:cubicBezTo>
                    <a:pt x="456" y="360"/>
                    <a:pt x="504" y="152"/>
                    <a:pt x="528" y="160"/>
                  </a:cubicBezTo>
                  <a:cubicBezTo>
                    <a:pt x="552" y="168"/>
                    <a:pt x="552" y="392"/>
                    <a:pt x="576" y="400"/>
                  </a:cubicBezTo>
                  <a:cubicBezTo>
                    <a:pt x="600" y="408"/>
                    <a:pt x="648" y="200"/>
                    <a:pt x="672" y="208"/>
                  </a:cubicBezTo>
                  <a:cubicBezTo>
                    <a:pt x="696" y="216"/>
                    <a:pt x="696" y="440"/>
                    <a:pt x="720" y="448"/>
                  </a:cubicBezTo>
                  <a:cubicBezTo>
                    <a:pt x="744" y="456"/>
                    <a:pt x="792" y="248"/>
                    <a:pt x="816" y="256"/>
                  </a:cubicBezTo>
                  <a:cubicBezTo>
                    <a:pt x="840" y="264"/>
                    <a:pt x="840" y="488"/>
                    <a:pt x="864" y="496"/>
                  </a:cubicBezTo>
                  <a:cubicBezTo>
                    <a:pt x="888" y="504"/>
                    <a:pt x="936" y="296"/>
                    <a:pt x="960" y="304"/>
                  </a:cubicBezTo>
                  <a:cubicBezTo>
                    <a:pt x="984" y="312"/>
                    <a:pt x="984" y="536"/>
                    <a:pt x="1008" y="544"/>
                  </a:cubicBezTo>
                  <a:cubicBezTo>
                    <a:pt x="1032" y="552"/>
                    <a:pt x="1080" y="344"/>
                    <a:pt x="1104" y="352"/>
                  </a:cubicBezTo>
                  <a:cubicBezTo>
                    <a:pt x="1128" y="360"/>
                    <a:pt x="1128" y="584"/>
                    <a:pt x="1152" y="592"/>
                  </a:cubicBezTo>
                  <a:cubicBezTo>
                    <a:pt x="1176" y="600"/>
                    <a:pt x="1224" y="400"/>
                    <a:pt x="1248" y="400"/>
                  </a:cubicBezTo>
                  <a:cubicBezTo>
                    <a:pt x="1272" y="400"/>
                    <a:pt x="1280" y="560"/>
                    <a:pt x="1296" y="592"/>
                  </a:cubicBezTo>
                </a:path>
              </a:pathLst>
            </a:custGeom>
            <a:noFill/>
            <a:ln w="53975">
              <a:solidFill>
                <a:srgbClr val="0000CC"/>
              </a:solidFill>
              <a:round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zh-CN" altLang="en-US" sz="72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220" name="TextBox 219"/>
          <p:cNvSpPr txBox="1"/>
          <p:nvPr/>
        </p:nvSpPr>
        <p:spPr>
          <a:xfrm>
            <a:off x="838200" y="5334000"/>
            <a:ext cx="496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photon is not a surface bias probe.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3492803" y="116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Road Behind</a:t>
            </a:r>
            <a:endParaRPr lang="en-US" b="1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4"/>
                </p:tgtEl>
              </p:cMediaNode>
            </p:audio>
          </p:childTnLst>
        </p:cTn>
      </p:par>
    </p:tnLst>
    <p:bldLst>
      <p:bldP spid="417" grpId="0"/>
      <p:bldP spid="2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6019800" y="4343400"/>
            <a:ext cx="3124200" cy="2133600"/>
            <a:chOff x="1143000" y="762000"/>
            <a:chExt cx="2775119" cy="2362200"/>
          </a:xfrm>
        </p:grpSpPr>
        <p:pic>
          <p:nvPicPr>
            <p:cNvPr id="44" name="Picture 2" descr="Picture4"/>
            <p:cNvPicPr>
              <a:picLocks noChangeAspect="1" noChangeArrowheads="1"/>
            </p:cNvPicPr>
            <p:nvPr/>
          </p:nvPicPr>
          <p:blipFill>
            <a:blip r:embed="rId2" cstate="print"/>
            <a:srcRect l="8440" t="70400" r="30593" b="7543"/>
            <a:stretch>
              <a:fillRect/>
            </a:stretch>
          </p:blipFill>
          <p:spPr bwMode="auto">
            <a:xfrm>
              <a:off x="1219200" y="762000"/>
              <a:ext cx="2590800" cy="1828800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1143000" y="2539425"/>
              <a:ext cx="27751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Examples of higher order </a:t>
              </a:r>
            </a:p>
            <a:p>
              <a:pPr algn="ctr"/>
              <a:r>
                <a:rPr lang="en-US" sz="1600" dirty="0" smtClean="0"/>
                <a:t>diagrams</a:t>
              </a:r>
              <a:endParaRPr lang="en-US" sz="16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91200" y="2362200"/>
            <a:ext cx="3397313" cy="1981200"/>
            <a:chOff x="4375087" y="533400"/>
            <a:chExt cx="3092513" cy="2241177"/>
          </a:xfrm>
        </p:grpSpPr>
        <p:pic>
          <p:nvPicPr>
            <p:cNvPr id="41" name="Picture 2" descr="Picture4"/>
            <p:cNvPicPr>
              <a:picLocks noChangeAspect="1" noChangeArrowheads="1"/>
            </p:cNvPicPr>
            <p:nvPr/>
          </p:nvPicPr>
          <p:blipFill>
            <a:blip r:embed="rId2" cstate="print"/>
            <a:srcRect l="8440" t="37714" r="30593" b="37714"/>
            <a:stretch>
              <a:fillRect/>
            </a:stretch>
          </p:blipFill>
          <p:spPr bwMode="auto">
            <a:xfrm>
              <a:off x="4800600" y="533400"/>
              <a:ext cx="2292987" cy="1828800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4375087" y="2189802"/>
              <a:ext cx="30925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Examples of </a:t>
              </a:r>
              <a:r>
                <a:rPr lang="en-US" sz="1600" dirty="0" err="1" smtClean="0"/>
                <a:t>Bremsstrahlung</a:t>
              </a:r>
              <a:r>
                <a:rPr lang="en-US" sz="1600" dirty="0" smtClean="0"/>
                <a:t> </a:t>
              </a:r>
            </a:p>
            <a:p>
              <a:pPr algn="ctr"/>
              <a:r>
                <a:rPr lang="en-US" sz="1600" dirty="0" smtClean="0"/>
                <a:t>diagrams</a:t>
              </a:r>
              <a:endParaRPr lang="en-US" sz="16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60413" y="575846"/>
            <a:ext cx="3283587" cy="1938754"/>
            <a:chOff x="3733800" y="2743200"/>
            <a:chExt cx="2826387" cy="2091154"/>
          </a:xfrm>
        </p:grpSpPr>
        <p:pic>
          <p:nvPicPr>
            <p:cNvPr id="37" name="Picture 2" descr="Picture4"/>
            <p:cNvPicPr>
              <a:picLocks noChangeAspect="1" noChangeArrowheads="1"/>
            </p:cNvPicPr>
            <p:nvPr/>
          </p:nvPicPr>
          <p:blipFill>
            <a:blip r:embed="rId2" cstate="print"/>
            <a:srcRect l="8440" t="5029" r="30593" b="70400"/>
            <a:stretch>
              <a:fillRect/>
            </a:stretch>
          </p:blipFill>
          <p:spPr bwMode="auto">
            <a:xfrm>
              <a:off x="3733800" y="2743200"/>
              <a:ext cx="2826387" cy="1752600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3733800" y="4495800"/>
              <a:ext cx="1106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Compton</a:t>
              </a:r>
              <a:endParaRPr lang="en-US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66282" y="4495800"/>
              <a:ext cx="1386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Annihilation</a:t>
              </a:r>
              <a:endParaRPr lang="en-US" sz="16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0AA5-2F99-4D32-AC9D-B4EB2A5165C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657600" y="438090"/>
            <a:ext cx="18982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+mj-lt"/>
              </a:rPr>
              <a:t>Direct photon</a:t>
            </a:r>
            <a:endParaRPr lang="en-US" sz="2000" b="1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2803" y="116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Road Behind</a:t>
            </a:r>
            <a:endParaRPr lang="en-US" b="1" u="sng" dirty="0"/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52400" y="990600"/>
            <a:ext cx="861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3366FF"/>
                </a:solidFill>
              </a:rPr>
              <a:t>Direct photon-</a:t>
            </a:r>
            <a:r>
              <a:rPr lang="en-US" b="1" dirty="0" err="1">
                <a:solidFill>
                  <a:srgbClr val="3366FF"/>
                </a:solidFill>
              </a:rPr>
              <a:t>hadron</a:t>
            </a:r>
            <a:r>
              <a:rPr lang="en-US" b="1" dirty="0">
                <a:solidFill>
                  <a:srgbClr val="3366FF"/>
                </a:solidFill>
              </a:rPr>
              <a:t> correlations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Direct photon </a:t>
            </a:r>
            <a:r>
              <a:rPr lang="en-US" dirty="0">
                <a:solidFill>
                  <a:srgbClr val="C00000"/>
                </a:solidFill>
              </a:rPr>
              <a:t>energy balances the outgoing </a:t>
            </a:r>
            <a:r>
              <a:rPr lang="en-US" dirty="0" err="1" smtClean="0">
                <a:solidFill>
                  <a:srgbClr val="C00000"/>
                </a:solidFill>
              </a:rPr>
              <a:t>parton</a:t>
            </a:r>
            <a:r>
              <a:rPr lang="en-US" dirty="0" smtClean="0"/>
              <a:t>. </a:t>
            </a:r>
            <a:endParaRPr lang="en-US" dirty="0"/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0" y="1981200"/>
            <a:ext cx="525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u="sng" dirty="0">
                <a:latin typeface="+mj-lt"/>
              </a:rPr>
              <a:t>Calibrated probe of the QGP – at LO.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u="sng" dirty="0">
                <a:latin typeface="+mj-lt"/>
              </a:rPr>
              <a:t>No Surface Bias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800" u="sng" dirty="0">
                <a:latin typeface="+mj-lt"/>
              </a:rPr>
              <a:t>Hard process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1371600" y="4800600"/>
            <a:ext cx="375645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990000"/>
              </a:buClr>
              <a:buFont typeface="Wingdings" pitchFamily="2" charset="2"/>
              <a:buChar char="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3366FF"/>
                </a:solidFill>
                <a:latin typeface="Lucida Sans" pitchFamily="34" charset="0"/>
                <a:ea typeface="DejaVu LGC Sans" charset="0"/>
                <a:cs typeface="DejaVu LGC Sans" charset="0"/>
              </a:rPr>
              <a:t>Challengeable measurements!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52400" y="1524000"/>
            <a:ext cx="470693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buFont typeface="Lucida San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C00000"/>
                </a:solidFill>
                <a:latin typeface="Lucida Sans" pitchFamily="34" charset="0"/>
                <a:ea typeface="DejaVu LGC Sans" charset="0"/>
                <a:cs typeface="DejaVu LGC Sans" charset="0"/>
              </a:rPr>
              <a:t>Photon doesn’t </a:t>
            </a:r>
            <a:r>
              <a:rPr lang="en-GB" dirty="0">
                <a:solidFill>
                  <a:srgbClr val="C00000"/>
                </a:solidFill>
                <a:latin typeface="Lucida Sans" pitchFamily="34" charset="0"/>
                <a:ea typeface="DejaVu LGC Sans" charset="0"/>
                <a:cs typeface="DejaVu LGC Sans" charset="0"/>
              </a:rPr>
              <a:t>couple to the medium.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0" y="2971800"/>
            <a:ext cx="69342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990000"/>
              </a:buCl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u="sng" dirty="0">
                <a:latin typeface="+mj-lt"/>
                <a:ea typeface="DejaVu LGC Sans" charset="0"/>
                <a:cs typeface="DejaVu LGC Sans" charset="0"/>
              </a:rPr>
              <a:t>  Possible candidate for quark/gluon </a:t>
            </a:r>
            <a:r>
              <a:rPr lang="en-GB" sz="1800" u="sng" dirty="0" smtClean="0">
                <a:latin typeface="+mj-lt"/>
                <a:ea typeface="DejaVu LGC Sans" charset="0"/>
                <a:cs typeface="DejaVu LGC Sans" charset="0"/>
              </a:rPr>
              <a:t>jet discrimination.</a:t>
            </a:r>
            <a:endParaRPr lang="en-GB" sz="1800" u="sng" dirty="0">
              <a:latin typeface="+mj-lt"/>
              <a:ea typeface="DejaVu LGC Sans" charset="0"/>
              <a:cs typeface="DejaVu LGC Sans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5334000"/>
            <a:ext cx="6454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 is suppressed at high p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by  a factor of ~5 in central </a:t>
            </a:r>
          </a:p>
          <a:p>
            <a:pPr algn="ctr"/>
            <a:r>
              <a:rPr lang="en-US" dirty="0" err="1" smtClean="0">
                <a:sym typeface="Symbol"/>
              </a:rPr>
              <a:t>AuAu</a:t>
            </a:r>
            <a:r>
              <a:rPr lang="en-US" dirty="0" smtClean="0">
                <a:sym typeface="Symbol"/>
              </a:rPr>
              <a:t> collisions</a:t>
            </a:r>
            <a:r>
              <a:rPr lang="en-US" dirty="0">
                <a:sym typeface="Symbol"/>
              </a:rPr>
              <a:t>.</a:t>
            </a:r>
            <a:endParaRPr lang="en-US" dirty="0" smtClean="0">
              <a:sym typeface="Symbol"/>
            </a:endParaRPr>
          </a:p>
        </p:txBody>
      </p:sp>
      <p:pic>
        <p:nvPicPr>
          <p:cNvPr id="46" name="Picture 38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0" y="3352800"/>
            <a:ext cx="212431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086600" y="1209675"/>
            <a:ext cx="6969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400" b="1" dirty="0">
                <a:latin typeface="Times New Roman" pitchFamily="18" charset="0"/>
              </a:rPr>
              <a:t>O(</a:t>
            </a:r>
            <a:r>
              <a:rPr lang="el-GR" sz="1400" b="1" dirty="0">
                <a:latin typeface="Times New Roman" pitchFamily="18" charset="0"/>
                <a:cs typeface="Times New Roman" pitchFamily="18" charset="0"/>
              </a:rPr>
              <a:t>αα</a:t>
            </a:r>
            <a:r>
              <a:rPr lang="en-US" sz="1400" b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6759210" y="2816423"/>
            <a:ext cx="13484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latin typeface="Times New Roman" pitchFamily="18" charset="0"/>
              </a:rPr>
              <a:t>O(</a:t>
            </a:r>
            <a:r>
              <a:rPr lang="el-GR" sz="1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400" b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(1/</a:t>
            </a:r>
            <a:r>
              <a:rPr lang="el-GR" sz="1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400" b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+g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))</a:t>
            </a:r>
            <a:endParaRPr lang="el-G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7162801" y="4724400"/>
            <a:ext cx="7619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400" b="1" dirty="0">
                <a:latin typeface="Times New Roman" pitchFamily="18" charset="0"/>
              </a:rPr>
              <a:t>O(</a:t>
            </a:r>
            <a:r>
              <a:rPr lang="el-GR" sz="1400" b="1" dirty="0">
                <a:latin typeface="Times New Roman" pitchFamily="18" charset="0"/>
                <a:cs typeface="Times New Roman" pitchFamily="18" charset="0"/>
              </a:rPr>
              <a:t>αα</a:t>
            </a:r>
            <a:r>
              <a:rPr lang="en-US" sz="1400" b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125-42A3-47EF-B458-43223550E2D3}" type="slidenum">
              <a:rPr lang="en-US"/>
              <a:pPr/>
              <a:t>19</a:t>
            </a:fld>
            <a:endParaRPr lang="en-US"/>
          </a:p>
        </p:txBody>
      </p:sp>
      <p:sp>
        <p:nvSpPr>
          <p:cNvPr id="219141" name="AutoShape 5"/>
          <p:cNvSpPr>
            <a:spLocks noChangeArrowheads="1"/>
          </p:cNvSpPr>
          <p:nvPr/>
        </p:nvSpPr>
        <p:spPr bwMode="auto">
          <a:xfrm>
            <a:off x="933450" y="47625"/>
            <a:ext cx="72390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 dirty="0">
                <a:solidFill>
                  <a:srgbClr val="3366FF"/>
                </a:solidFill>
                <a:latin typeface="+mj-lt"/>
              </a:rPr>
              <a:t>Analysis technique</a:t>
            </a:r>
            <a:endParaRPr lang="en-US" sz="2000" b="1" u="none" baseline="-25000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1960563" y="974725"/>
            <a:ext cx="5267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000" u="none">
                <a:latin typeface="ZapfChancery" pitchFamily="18" charset="0"/>
              </a:rPr>
              <a:t>Build correlation function for neutral “</a:t>
            </a:r>
            <a:r>
              <a:rPr lang="en-US" sz="2000" u="none">
                <a:solidFill>
                  <a:schemeClr val="accent2"/>
                </a:solidFill>
                <a:latin typeface="ZapfChancery" pitchFamily="18" charset="0"/>
              </a:rPr>
              <a:t>triggers</a:t>
            </a:r>
            <a:r>
              <a:rPr lang="en-US" sz="2000" u="none">
                <a:latin typeface="ZapfChancery" pitchFamily="18" charset="0"/>
              </a:rPr>
              <a:t>” </a:t>
            </a:r>
          </a:p>
          <a:p>
            <a:pPr algn="ctr">
              <a:buFont typeface="Wingdings" pitchFamily="2" charset="2"/>
              <a:buNone/>
            </a:pPr>
            <a:r>
              <a:rPr lang="en-US" sz="2000" u="none">
                <a:latin typeface="ZapfChancery" pitchFamily="18" charset="0"/>
              </a:rPr>
              <a:t>with “</a:t>
            </a:r>
            <a:r>
              <a:rPr lang="en-US" sz="2000" u="none">
                <a:solidFill>
                  <a:schemeClr val="accent2"/>
                </a:solidFill>
                <a:latin typeface="ZapfChancery" pitchFamily="18" charset="0"/>
              </a:rPr>
              <a:t>associated</a:t>
            </a:r>
            <a:r>
              <a:rPr lang="en-US" sz="2000" u="none">
                <a:latin typeface="ZapfChancery" pitchFamily="18" charset="0"/>
              </a:rPr>
              <a:t>” charged particles</a:t>
            </a: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1584325" y="2270125"/>
            <a:ext cx="5883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000" u="none">
                <a:latin typeface="ZapfChancery" pitchFamily="18" charset="0"/>
              </a:rPr>
              <a:t>Use </a:t>
            </a:r>
            <a:r>
              <a:rPr lang="en-US" sz="2000" u="none">
                <a:solidFill>
                  <a:schemeClr val="accent2"/>
                </a:solidFill>
                <a:latin typeface="ZapfChancery" pitchFamily="18" charset="0"/>
              </a:rPr>
              <a:t>transverse shower profile</a:t>
            </a:r>
            <a:r>
              <a:rPr lang="en-US" sz="2000" u="none">
                <a:latin typeface="ZapfChancery" pitchFamily="18" charset="0"/>
              </a:rPr>
              <a:t> to distinguish 2-photon </a:t>
            </a:r>
          </a:p>
          <a:p>
            <a:pPr algn="ctr">
              <a:buFont typeface="Wingdings" pitchFamily="2" charset="2"/>
              <a:buNone/>
            </a:pPr>
            <a:r>
              <a:rPr lang="en-US" sz="2000" u="none">
                <a:latin typeface="ZapfChancery" pitchFamily="18" charset="0"/>
              </a:rPr>
              <a:t>from single-photon showers</a:t>
            </a:r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1219200" y="3489325"/>
            <a:ext cx="6707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000" u="none">
                <a:latin typeface="ZapfChancery" pitchFamily="18" charset="0"/>
              </a:rPr>
              <a:t>Comparison of </a:t>
            </a:r>
            <a:r>
              <a:rPr lang="en-US" sz="2000" u="none">
                <a:solidFill>
                  <a:schemeClr val="accent2"/>
                </a:solidFill>
                <a:latin typeface="ZapfChancery" pitchFamily="18" charset="0"/>
                <a:sym typeface="Symbol" pitchFamily="18" charset="2"/>
              </a:rPr>
              <a:t></a:t>
            </a:r>
            <a:r>
              <a:rPr lang="en-US" sz="2000" u="none" baseline="30000">
                <a:solidFill>
                  <a:schemeClr val="accent2"/>
                </a:solidFill>
                <a:latin typeface="ZapfChancery" pitchFamily="18" charset="0"/>
                <a:sym typeface="Symbol" pitchFamily="18" charset="2"/>
              </a:rPr>
              <a:t>0</a:t>
            </a:r>
            <a:r>
              <a:rPr lang="en-US" sz="2000" u="none">
                <a:solidFill>
                  <a:schemeClr val="accent2"/>
                </a:solidFill>
                <a:latin typeface="ZapfChancery" pitchFamily="18" charset="0"/>
                <a:sym typeface="Symbol" pitchFamily="18" charset="2"/>
              </a:rPr>
              <a:t> – triggered yields</a:t>
            </a:r>
            <a:r>
              <a:rPr lang="en-US" sz="2000" u="none">
                <a:latin typeface="ZapfChancery" pitchFamily="18" charset="0"/>
                <a:sym typeface="Symbol" pitchFamily="18" charset="2"/>
              </a:rPr>
              <a:t> with previously measured</a:t>
            </a:r>
          </a:p>
          <a:p>
            <a:pPr algn="ctr">
              <a:buFont typeface="Wingdings" pitchFamily="2" charset="2"/>
              <a:buNone/>
            </a:pPr>
            <a:r>
              <a:rPr lang="en-US" sz="2000" u="none">
                <a:latin typeface="ZapfChancery" pitchFamily="18" charset="0"/>
                <a:sym typeface="Symbol" pitchFamily="18" charset="2"/>
              </a:rPr>
              <a:t> </a:t>
            </a:r>
            <a:r>
              <a:rPr lang="en-US" sz="2000" u="none">
                <a:solidFill>
                  <a:srgbClr val="990000"/>
                </a:solidFill>
                <a:latin typeface="ZapfChancery" pitchFamily="18" charset="0"/>
                <a:sym typeface="Symbol" pitchFamily="18" charset="2"/>
              </a:rPr>
              <a:t>charged-hadrons- triggered yields.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95400" y="4800600"/>
            <a:ext cx="6324600" cy="990600"/>
            <a:chOff x="912" y="2746"/>
            <a:chExt cx="3984" cy="624"/>
          </a:xfrm>
        </p:grpSpPr>
        <p:sp>
          <p:nvSpPr>
            <p:cNvPr id="219149" name="Oval 13"/>
            <p:cNvSpPr>
              <a:spLocks noChangeArrowheads="1"/>
            </p:cNvSpPr>
            <p:nvPr/>
          </p:nvSpPr>
          <p:spPr bwMode="auto">
            <a:xfrm>
              <a:off x="912" y="2746"/>
              <a:ext cx="3984" cy="62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48" name="Text Box 12"/>
            <p:cNvSpPr txBox="1">
              <a:spLocks noChangeArrowheads="1"/>
            </p:cNvSpPr>
            <p:nvPr/>
          </p:nvSpPr>
          <p:spPr bwMode="auto">
            <a:xfrm>
              <a:off x="1296" y="2880"/>
              <a:ext cx="29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Font typeface="Wingdings" pitchFamily="2" charset="2"/>
                <a:buChar char="ü"/>
              </a:pPr>
              <a:r>
                <a:rPr lang="en-US" sz="2000" b="1" u="none">
                  <a:solidFill>
                    <a:schemeClr val="bg1"/>
                  </a:solidFill>
                  <a:latin typeface="ZapfChancery" pitchFamily="18" charset="0"/>
                </a:rPr>
                <a:t>Extract the yields associated with direct </a:t>
              </a:r>
            </a:p>
            <a:p>
              <a:pPr algn="ctr">
                <a:buFont typeface="Wingdings" pitchFamily="2" charset="2"/>
                <a:buNone/>
              </a:pPr>
              <a:r>
                <a:rPr lang="en-US" sz="2000" b="1" u="none">
                  <a:solidFill>
                    <a:schemeClr val="bg1"/>
                  </a:solidFill>
                  <a:latin typeface="ZapfChancery" pitchFamily="18" charset="0"/>
                </a:rPr>
                <a:t>photon triggers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9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9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9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/>
      <p:bldP spid="219143" grpId="0"/>
      <p:bldP spid="2191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7094" t="7218" r="2365" b="7218"/>
          <a:stretch>
            <a:fillRect/>
          </a:stretch>
        </p:blipFill>
        <p:spPr bwMode="auto">
          <a:xfrm>
            <a:off x="5334000" y="2099312"/>
            <a:ext cx="3501404" cy="216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1295400" y="1775936"/>
            <a:ext cx="30844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336600"/>
                </a:solidFill>
                <a:latin typeface="Lucida Sans" pitchFamily="34" charset="0"/>
              </a:rPr>
              <a:t>Table of Contents:</a:t>
            </a: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1332426" y="2274411"/>
            <a:ext cx="3087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C00000"/>
                </a:solidFill>
                <a:latin typeface="Lucida Sans" pitchFamily="34" charset="0"/>
              </a:rPr>
              <a:t>The Road Behind </a:t>
            </a:r>
            <a:endParaRPr lang="en-US" sz="2400" dirty="0">
              <a:solidFill>
                <a:srgbClr val="C00000"/>
              </a:solidFill>
              <a:latin typeface="Lucida Sans" pitchFamily="34" charset="0"/>
            </a:endParaRP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1332426" y="3109436"/>
            <a:ext cx="1534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>
                <a:solidFill>
                  <a:srgbClr val="0070C0"/>
                </a:solidFill>
                <a:latin typeface="Lucida Sans" pitchFamily="34" charset="0"/>
              </a:rPr>
              <a:t>Results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332426" y="2690336"/>
            <a:ext cx="1782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Lucida Sans" pitchFamily="34" charset="0"/>
              </a:rPr>
              <a:t>Analysis </a:t>
            </a: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332426" y="3528536"/>
            <a:ext cx="18453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Lucida Sans" pitchFamily="34" charset="0"/>
                <a:sym typeface="Symbol" pitchFamily="18" charset="2"/>
              </a:rPr>
              <a:t>Summary</a:t>
            </a:r>
            <a:endParaRPr lang="en-US" sz="2400" dirty="0">
              <a:solidFill>
                <a:srgbClr val="0070C0"/>
              </a:solidFill>
              <a:latin typeface="Lucida San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757535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buClr>
                <a:srgbClr val="949FBF"/>
              </a:buClr>
            </a:pPr>
            <a:r>
              <a:rPr lang="en-US" sz="2400" b="1" u="sng" dirty="0" smtClean="0">
                <a:solidFill>
                  <a:srgbClr val="0070C0"/>
                </a:solidFill>
              </a:rPr>
              <a:t>Table of Contents </a:t>
            </a:r>
            <a:r>
              <a:rPr lang="en-US" sz="2400" b="1" u="sng" dirty="0" smtClean="0"/>
              <a:t>and </a:t>
            </a:r>
            <a:r>
              <a:rPr lang="en-US" sz="2400" b="1" u="sng" dirty="0" smtClean="0">
                <a:solidFill>
                  <a:srgbClr val="C00000"/>
                </a:solidFill>
              </a:rPr>
              <a:t>Disclaimer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5068669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1" indent="-381000" algn="ctr"/>
            <a:r>
              <a:rPr lang="en-US" b="1" u="sng" dirty="0" smtClean="0">
                <a:solidFill>
                  <a:srgbClr val="C00000"/>
                </a:solidFill>
              </a:rPr>
              <a:t>Disclaimer</a:t>
            </a:r>
            <a:r>
              <a:rPr lang="en-US" b="1" dirty="0" smtClean="0">
                <a:solidFill>
                  <a:srgbClr val="C00000"/>
                </a:solidFill>
              </a:rPr>
              <a:t>: The road behind is personal view, so biases and mistakes are expected.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8800" y="4495800"/>
            <a:ext cx="2773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D. </a:t>
            </a:r>
            <a:r>
              <a:rPr lang="en-US" sz="1000" dirty="0" err="1" smtClean="0"/>
              <a:t>d’Enterria</a:t>
            </a:r>
            <a:r>
              <a:rPr lang="en-US" sz="1000" dirty="0" smtClean="0"/>
              <a:t> and adapted from T. Schafer</a:t>
            </a:r>
            <a:endParaRPr lang="en-US" sz="1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0AA5-2F99-4D32-AC9D-B4EB2A5165C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56981" y="4325779"/>
            <a:ext cx="18678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The multiple facets of QCD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2AB30-DE6B-49AB-9243-8104DFAD602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8195" name="Text Box 1026"/>
          <p:cNvSpPr txBox="1">
            <a:spLocks noChangeArrowheads="1"/>
          </p:cNvSpPr>
          <p:nvPr/>
        </p:nvSpPr>
        <p:spPr bwMode="auto">
          <a:xfrm>
            <a:off x="457200" y="533400"/>
            <a:ext cx="844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Correlate photon candidate </a:t>
            </a:r>
            <a:r>
              <a:rPr lang="en-US" sz="24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sz="2400" b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triggers</a:t>
            </a:r>
            <a:r>
              <a:rPr lang="en-US" sz="24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sz="24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with </a:t>
            </a:r>
            <a:r>
              <a:rPr lang="en-US" sz="24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sz="2400" b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associated tracks</a:t>
            </a:r>
            <a:r>
              <a:rPr lang="en-US" sz="24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sz="24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</a:t>
            </a:r>
          </a:p>
        </p:txBody>
      </p:sp>
      <p:grpSp>
        <p:nvGrpSpPr>
          <p:cNvPr id="2" name="Group 1051"/>
          <p:cNvGrpSpPr>
            <a:grpSpLocks/>
          </p:cNvGrpSpPr>
          <p:nvPr/>
        </p:nvGrpSpPr>
        <p:grpSpPr bwMode="auto">
          <a:xfrm>
            <a:off x="2716213" y="2286000"/>
            <a:ext cx="1879600" cy="1177925"/>
            <a:chOff x="1549" y="1459"/>
            <a:chExt cx="1184" cy="790"/>
          </a:xfrm>
        </p:grpSpPr>
        <p:grpSp>
          <p:nvGrpSpPr>
            <p:cNvPr id="3" name="Group 1052"/>
            <p:cNvGrpSpPr>
              <a:grpSpLocks/>
            </p:cNvGrpSpPr>
            <p:nvPr/>
          </p:nvGrpSpPr>
          <p:grpSpPr bwMode="auto">
            <a:xfrm>
              <a:off x="1549" y="1459"/>
              <a:ext cx="1184" cy="790"/>
              <a:chOff x="1419" y="1173"/>
              <a:chExt cx="1627" cy="1358"/>
            </a:xfrm>
          </p:grpSpPr>
          <p:sp>
            <p:nvSpPr>
              <p:cNvPr id="8278" name="Freeform 1053"/>
              <p:cNvSpPr>
                <a:spLocks noChangeArrowheads="1"/>
              </p:cNvSpPr>
              <p:nvPr/>
            </p:nvSpPr>
            <p:spPr bwMode="auto">
              <a:xfrm rot="6240000">
                <a:off x="1758" y="1178"/>
                <a:ext cx="951" cy="1440"/>
              </a:xfrm>
              <a:custGeom>
                <a:avLst/>
                <a:gdLst>
                  <a:gd name="T0" fmla="*/ 624 w 624"/>
                  <a:gd name="T1" fmla="*/ 0 h 960"/>
                  <a:gd name="T2" fmla="*/ 480 w 624"/>
                  <a:gd name="T3" fmla="*/ 96 h 960"/>
                  <a:gd name="T4" fmla="*/ 480 w 624"/>
                  <a:gd name="T5" fmla="*/ 240 h 960"/>
                  <a:gd name="T6" fmla="*/ 384 w 624"/>
                  <a:gd name="T7" fmla="*/ 288 h 960"/>
                  <a:gd name="T8" fmla="*/ 384 w 624"/>
                  <a:gd name="T9" fmla="*/ 432 h 960"/>
                  <a:gd name="T10" fmla="*/ 288 w 624"/>
                  <a:gd name="T11" fmla="*/ 480 h 960"/>
                  <a:gd name="T12" fmla="*/ 288 w 624"/>
                  <a:gd name="T13" fmla="*/ 576 h 960"/>
                  <a:gd name="T14" fmla="*/ 192 w 624"/>
                  <a:gd name="T15" fmla="*/ 624 h 960"/>
                  <a:gd name="T16" fmla="*/ 192 w 624"/>
                  <a:gd name="T17" fmla="*/ 720 h 960"/>
                  <a:gd name="T18" fmla="*/ 192 w 624"/>
                  <a:gd name="T19" fmla="*/ 768 h 960"/>
                  <a:gd name="T20" fmla="*/ 96 w 624"/>
                  <a:gd name="T21" fmla="*/ 816 h 960"/>
                  <a:gd name="T22" fmla="*/ 96 w 624"/>
                  <a:gd name="T23" fmla="*/ 912 h 960"/>
                  <a:gd name="T24" fmla="*/ 0 w 624"/>
                  <a:gd name="T25" fmla="*/ 960 h 9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4"/>
                  <a:gd name="T40" fmla="*/ 0 h 960"/>
                  <a:gd name="T41" fmla="*/ 624 w 624"/>
                  <a:gd name="T42" fmla="*/ 960 h 9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4" h="960">
                    <a:moveTo>
                      <a:pt x="624" y="0"/>
                    </a:moveTo>
                    <a:cubicBezTo>
                      <a:pt x="564" y="28"/>
                      <a:pt x="504" y="56"/>
                      <a:pt x="480" y="96"/>
                    </a:cubicBezTo>
                    <a:cubicBezTo>
                      <a:pt x="456" y="136"/>
                      <a:pt x="496" y="208"/>
                      <a:pt x="480" y="240"/>
                    </a:cubicBezTo>
                    <a:cubicBezTo>
                      <a:pt x="464" y="272"/>
                      <a:pt x="400" y="256"/>
                      <a:pt x="384" y="288"/>
                    </a:cubicBezTo>
                    <a:cubicBezTo>
                      <a:pt x="368" y="320"/>
                      <a:pt x="400" y="400"/>
                      <a:pt x="384" y="432"/>
                    </a:cubicBezTo>
                    <a:cubicBezTo>
                      <a:pt x="368" y="464"/>
                      <a:pt x="304" y="456"/>
                      <a:pt x="288" y="480"/>
                    </a:cubicBezTo>
                    <a:cubicBezTo>
                      <a:pt x="272" y="504"/>
                      <a:pt x="304" y="552"/>
                      <a:pt x="288" y="576"/>
                    </a:cubicBezTo>
                    <a:cubicBezTo>
                      <a:pt x="272" y="600"/>
                      <a:pt x="208" y="600"/>
                      <a:pt x="192" y="624"/>
                    </a:cubicBezTo>
                    <a:cubicBezTo>
                      <a:pt x="176" y="648"/>
                      <a:pt x="192" y="696"/>
                      <a:pt x="192" y="720"/>
                    </a:cubicBezTo>
                    <a:cubicBezTo>
                      <a:pt x="192" y="744"/>
                      <a:pt x="208" y="752"/>
                      <a:pt x="192" y="768"/>
                    </a:cubicBezTo>
                    <a:cubicBezTo>
                      <a:pt x="176" y="784"/>
                      <a:pt x="112" y="792"/>
                      <a:pt x="96" y="816"/>
                    </a:cubicBezTo>
                    <a:cubicBezTo>
                      <a:pt x="80" y="840"/>
                      <a:pt x="112" y="888"/>
                      <a:pt x="96" y="912"/>
                    </a:cubicBezTo>
                    <a:cubicBezTo>
                      <a:pt x="80" y="936"/>
                      <a:pt x="16" y="952"/>
                      <a:pt x="0" y="960"/>
                    </a:cubicBezTo>
                  </a:path>
                </a:pathLst>
              </a:custGeom>
              <a:noFill/>
              <a:ln w="2232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9" name="Line 1054"/>
              <p:cNvSpPr>
                <a:spLocks noChangeShapeType="1"/>
              </p:cNvSpPr>
              <p:nvPr/>
            </p:nvSpPr>
            <p:spPr bwMode="auto">
              <a:xfrm flipH="1" flipV="1">
                <a:off x="1596" y="1173"/>
                <a:ext cx="54" cy="90"/>
              </a:xfrm>
              <a:prstGeom prst="line">
                <a:avLst/>
              </a:prstGeom>
              <a:noFill/>
              <a:ln w="936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77" name="Text Box 1055"/>
            <p:cNvSpPr txBox="1">
              <a:spLocks noChangeArrowheads="1"/>
            </p:cNvSpPr>
            <p:nvPr/>
          </p:nvSpPr>
          <p:spPr bwMode="auto">
            <a:xfrm>
              <a:off x="1815" y="1728"/>
              <a:ext cx="195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charset="0"/>
                  <a:cs typeface="Times New Roman" charset="0"/>
                  <a:sym typeface="Symbol" pitchFamily="18" charset="2"/>
                </a:rPr>
                <a:t></a:t>
              </a:r>
              <a:endParaRPr lang="en-US" sz="2400"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4" name="Group 1191"/>
          <p:cNvGrpSpPr>
            <a:grpSpLocks/>
          </p:cNvGrpSpPr>
          <p:nvPr/>
        </p:nvGrpSpPr>
        <p:grpSpPr bwMode="auto">
          <a:xfrm>
            <a:off x="5638800" y="1066800"/>
            <a:ext cx="3962400" cy="1828800"/>
            <a:chOff x="3360" y="2352"/>
            <a:chExt cx="2496" cy="1152"/>
          </a:xfrm>
        </p:grpSpPr>
        <p:sp>
          <p:nvSpPr>
            <p:cNvPr id="28830" name="Oval 1182"/>
            <p:cNvSpPr>
              <a:spLocks noChangeArrowheads="1"/>
            </p:cNvSpPr>
            <p:nvPr/>
          </p:nvSpPr>
          <p:spPr bwMode="auto">
            <a:xfrm>
              <a:off x="3696" y="2352"/>
              <a:ext cx="1824" cy="1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u="sng">
                <a:latin typeface="Times New Roman" charset="0"/>
              </a:endParaRPr>
            </a:p>
          </p:txBody>
        </p:sp>
        <p:sp>
          <p:nvSpPr>
            <p:cNvPr id="8275" name="Text Box 1077"/>
            <p:cNvSpPr txBox="1">
              <a:spLocks noChangeArrowheads="1"/>
            </p:cNvSpPr>
            <p:nvPr/>
          </p:nvSpPr>
          <p:spPr bwMode="auto">
            <a:xfrm>
              <a:off x="3360" y="2400"/>
              <a:ext cx="249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ZapfChancery" pitchFamily="18" charset="0"/>
                  <a:cs typeface="Times New Roman" charset="0"/>
                </a:rPr>
                <a:t>Use </a:t>
              </a:r>
              <a:r>
                <a:rPr lang="en-US" sz="2400">
                  <a:solidFill>
                    <a:schemeClr val="bg1"/>
                  </a:solidFill>
                  <a:latin typeface="ZapfChancery" pitchFamily="18" charset="0"/>
                  <a:cs typeface="Times New Roman" charset="0"/>
                  <a:sym typeface="Symbol" pitchFamily="18" charset="2"/>
                </a:rPr>
                <a:t> triggers 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  <a:latin typeface="ZapfChancery" pitchFamily="18" charset="0"/>
                  <a:cs typeface="Times New Roman" charset="0"/>
                  <a:sym typeface="Symbol" pitchFamily="18" charset="2"/>
                </a:rPr>
                <a:t>to explore 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  <a:latin typeface="ZapfChancery" pitchFamily="18" charset="0"/>
                  <a:cs typeface="Times New Roman" charset="0"/>
                  <a:sym typeface="Symbol" pitchFamily="18" charset="2"/>
                </a:rPr>
                <a:t>fragmentation functions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  <a:latin typeface="ZapfChancery" pitchFamily="18" charset="0"/>
                  <a:cs typeface="Times New Roman" charset="0"/>
                  <a:sym typeface="Symbol" pitchFamily="18" charset="2"/>
                </a:rPr>
                <a:t> in  p+p and Au+Au</a:t>
              </a:r>
              <a:endParaRPr lang="en-US" sz="2400">
                <a:solidFill>
                  <a:schemeClr val="bg1"/>
                </a:solidFill>
                <a:latin typeface="ZapfChancery" pitchFamily="18" charset="0"/>
                <a:cs typeface="Times New Roman" charset="0"/>
              </a:endParaRPr>
            </a:p>
          </p:txBody>
        </p:sp>
      </p:grpSp>
      <p:grpSp>
        <p:nvGrpSpPr>
          <p:cNvPr id="5" name="Group 1148"/>
          <p:cNvGrpSpPr>
            <a:grpSpLocks/>
          </p:cNvGrpSpPr>
          <p:nvPr/>
        </p:nvGrpSpPr>
        <p:grpSpPr bwMode="auto">
          <a:xfrm>
            <a:off x="2640013" y="2286000"/>
            <a:ext cx="1997075" cy="1692275"/>
            <a:chOff x="1488" y="1488"/>
            <a:chExt cx="1258" cy="1066"/>
          </a:xfrm>
        </p:grpSpPr>
        <p:grpSp>
          <p:nvGrpSpPr>
            <p:cNvPr id="6" name="Group 1097"/>
            <p:cNvGrpSpPr>
              <a:grpSpLocks/>
            </p:cNvGrpSpPr>
            <p:nvPr/>
          </p:nvGrpSpPr>
          <p:grpSpPr bwMode="auto">
            <a:xfrm>
              <a:off x="1488" y="1488"/>
              <a:ext cx="1258" cy="819"/>
              <a:chOff x="1502" y="1477"/>
              <a:chExt cx="1258" cy="819"/>
            </a:xfrm>
          </p:grpSpPr>
          <p:grpSp>
            <p:nvGrpSpPr>
              <p:cNvPr id="7" name="Group 1063"/>
              <p:cNvGrpSpPr>
                <a:grpSpLocks/>
              </p:cNvGrpSpPr>
              <p:nvPr/>
            </p:nvGrpSpPr>
            <p:grpSpPr bwMode="auto">
              <a:xfrm>
                <a:off x="1502" y="1477"/>
                <a:ext cx="1258" cy="819"/>
                <a:chOff x="1488" y="1459"/>
                <a:chExt cx="1290" cy="860"/>
              </a:xfrm>
            </p:grpSpPr>
            <p:sp>
              <p:nvSpPr>
                <p:cNvPr id="8264" name="Text Box 1064"/>
                <p:cNvSpPr txBox="1">
                  <a:spLocks noChangeArrowheads="1"/>
                </p:cNvSpPr>
                <p:nvPr/>
              </p:nvSpPr>
              <p:spPr bwMode="auto">
                <a:xfrm>
                  <a:off x="1680" y="2016"/>
                  <a:ext cx="292" cy="3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solidFill>
                        <a:schemeClr val="accent2"/>
                      </a:solidFill>
                      <a:latin typeface="Times New Roman" charset="0"/>
                      <a:cs typeface="Times New Roman" charset="0"/>
                      <a:sym typeface="Symbol" pitchFamily="18" charset="2"/>
                    </a:rPr>
                    <a:t></a:t>
                  </a:r>
                  <a:r>
                    <a:rPr lang="en-US" sz="2400" baseline="30000">
                      <a:solidFill>
                        <a:schemeClr val="accent2"/>
                      </a:solidFill>
                      <a:latin typeface="Times New Roman" charset="0"/>
                      <a:cs typeface="Times New Roman" charset="0"/>
                      <a:sym typeface="Symbol" pitchFamily="18" charset="2"/>
                    </a:rPr>
                    <a:t>0</a:t>
                  </a:r>
                  <a:endParaRPr lang="en-US" sz="2400" baseline="30000">
                    <a:solidFill>
                      <a:schemeClr val="accent2"/>
                    </a:solidFill>
                    <a:latin typeface="Times New Roman" charset="0"/>
                    <a:cs typeface="Times New Roman" charset="0"/>
                  </a:endParaRPr>
                </a:p>
              </p:txBody>
            </p:sp>
            <p:grpSp>
              <p:nvGrpSpPr>
                <p:cNvPr id="8" name="Group 1065"/>
                <p:cNvGrpSpPr>
                  <a:grpSpLocks/>
                </p:cNvGrpSpPr>
                <p:nvPr/>
              </p:nvGrpSpPr>
              <p:grpSpPr bwMode="auto">
                <a:xfrm rot="-4921735">
                  <a:off x="1710" y="1237"/>
                  <a:ext cx="845" cy="1290"/>
                  <a:chOff x="2330" y="1008"/>
                  <a:chExt cx="838" cy="1216"/>
                </a:xfrm>
              </p:grpSpPr>
              <p:grpSp>
                <p:nvGrpSpPr>
                  <p:cNvPr id="9" name="Group 1066"/>
                  <p:cNvGrpSpPr>
                    <a:grpSpLocks/>
                  </p:cNvGrpSpPr>
                  <p:nvPr/>
                </p:nvGrpSpPr>
                <p:grpSpPr bwMode="auto">
                  <a:xfrm rot="4743247">
                    <a:off x="2133" y="1205"/>
                    <a:ext cx="1184" cy="790"/>
                    <a:chOff x="1419" y="1173"/>
                    <a:chExt cx="1627" cy="1358"/>
                  </a:xfrm>
                </p:grpSpPr>
                <p:sp>
                  <p:nvSpPr>
                    <p:cNvPr id="8272" name="Freeform 1067"/>
                    <p:cNvSpPr>
                      <a:spLocks noChangeArrowheads="1"/>
                    </p:cNvSpPr>
                    <p:nvPr/>
                  </p:nvSpPr>
                  <p:spPr bwMode="auto">
                    <a:xfrm rot="6240000">
                      <a:off x="1758" y="1178"/>
                      <a:ext cx="951" cy="1440"/>
                    </a:xfrm>
                    <a:custGeom>
                      <a:avLst/>
                      <a:gdLst>
                        <a:gd name="T0" fmla="*/ 624 w 624"/>
                        <a:gd name="T1" fmla="*/ 0 h 960"/>
                        <a:gd name="T2" fmla="*/ 480 w 624"/>
                        <a:gd name="T3" fmla="*/ 96 h 960"/>
                        <a:gd name="T4" fmla="*/ 480 w 624"/>
                        <a:gd name="T5" fmla="*/ 240 h 960"/>
                        <a:gd name="T6" fmla="*/ 384 w 624"/>
                        <a:gd name="T7" fmla="*/ 288 h 960"/>
                        <a:gd name="T8" fmla="*/ 384 w 624"/>
                        <a:gd name="T9" fmla="*/ 432 h 960"/>
                        <a:gd name="T10" fmla="*/ 288 w 624"/>
                        <a:gd name="T11" fmla="*/ 480 h 960"/>
                        <a:gd name="T12" fmla="*/ 288 w 624"/>
                        <a:gd name="T13" fmla="*/ 576 h 960"/>
                        <a:gd name="T14" fmla="*/ 192 w 624"/>
                        <a:gd name="T15" fmla="*/ 624 h 960"/>
                        <a:gd name="T16" fmla="*/ 192 w 624"/>
                        <a:gd name="T17" fmla="*/ 720 h 960"/>
                        <a:gd name="T18" fmla="*/ 192 w 624"/>
                        <a:gd name="T19" fmla="*/ 768 h 960"/>
                        <a:gd name="T20" fmla="*/ 96 w 624"/>
                        <a:gd name="T21" fmla="*/ 816 h 960"/>
                        <a:gd name="T22" fmla="*/ 96 w 624"/>
                        <a:gd name="T23" fmla="*/ 912 h 960"/>
                        <a:gd name="T24" fmla="*/ 0 w 624"/>
                        <a:gd name="T25" fmla="*/ 960 h 96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24"/>
                        <a:gd name="T40" fmla="*/ 0 h 960"/>
                        <a:gd name="T41" fmla="*/ 624 w 624"/>
                        <a:gd name="T42" fmla="*/ 960 h 960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24" h="960">
                          <a:moveTo>
                            <a:pt x="624" y="0"/>
                          </a:moveTo>
                          <a:cubicBezTo>
                            <a:pt x="564" y="28"/>
                            <a:pt x="504" y="56"/>
                            <a:pt x="480" y="96"/>
                          </a:cubicBezTo>
                          <a:cubicBezTo>
                            <a:pt x="456" y="136"/>
                            <a:pt x="496" y="208"/>
                            <a:pt x="480" y="240"/>
                          </a:cubicBezTo>
                          <a:cubicBezTo>
                            <a:pt x="464" y="272"/>
                            <a:pt x="400" y="256"/>
                            <a:pt x="384" y="288"/>
                          </a:cubicBezTo>
                          <a:cubicBezTo>
                            <a:pt x="368" y="320"/>
                            <a:pt x="400" y="400"/>
                            <a:pt x="384" y="432"/>
                          </a:cubicBezTo>
                          <a:cubicBezTo>
                            <a:pt x="368" y="464"/>
                            <a:pt x="304" y="456"/>
                            <a:pt x="288" y="480"/>
                          </a:cubicBezTo>
                          <a:cubicBezTo>
                            <a:pt x="272" y="504"/>
                            <a:pt x="304" y="552"/>
                            <a:pt x="288" y="576"/>
                          </a:cubicBezTo>
                          <a:cubicBezTo>
                            <a:pt x="272" y="600"/>
                            <a:pt x="208" y="600"/>
                            <a:pt x="192" y="624"/>
                          </a:cubicBezTo>
                          <a:cubicBezTo>
                            <a:pt x="176" y="648"/>
                            <a:pt x="192" y="696"/>
                            <a:pt x="192" y="720"/>
                          </a:cubicBezTo>
                          <a:cubicBezTo>
                            <a:pt x="192" y="744"/>
                            <a:pt x="208" y="752"/>
                            <a:pt x="192" y="768"/>
                          </a:cubicBezTo>
                          <a:cubicBezTo>
                            <a:pt x="176" y="784"/>
                            <a:pt x="112" y="792"/>
                            <a:pt x="96" y="816"/>
                          </a:cubicBezTo>
                          <a:cubicBezTo>
                            <a:pt x="80" y="840"/>
                            <a:pt x="112" y="888"/>
                            <a:pt x="96" y="912"/>
                          </a:cubicBezTo>
                          <a:cubicBezTo>
                            <a:pt x="80" y="936"/>
                            <a:pt x="16" y="952"/>
                            <a:pt x="0" y="960"/>
                          </a:cubicBezTo>
                        </a:path>
                      </a:pathLst>
                    </a:custGeom>
                    <a:noFill/>
                    <a:ln w="2232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3" name="Line 106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596" y="1173"/>
                      <a:ext cx="54" cy="90"/>
                    </a:xfrm>
                    <a:prstGeom prst="line">
                      <a:avLst/>
                    </a:prstGeom>
                    <a:noFill/>
                    <a:ln w="9360">
                      <a:solidFill>
                        <a:schemeClr val="accent2"/>
                      </a:solidFill>
                      <a:miter lim="800000"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1069"/>
                  <p:cNvGrpSpPr>
                    <a:grpSpLocks/>
                  </p:cNvGrpSpPr>
                  <p:nvPr/>
                </p:nvGrpSpPr>
                <p:grpSpPr bwMode="auto">
                  <a:xfrm rot="5018692">
                    <a:off x="2181" y="1237"/>
                    <a:ext cx="1184" cy="790"/>
                    <a:chOff x="1419" y="1173"/>
                    <a:chExt cx="1627" cy="1358"/>
                  </a:xfrm>
                </p:grpSpPr>
                <p:sp>
                  <p:nvSpPr>
                    <p:cNvPr id="8270" name="Freeform 1070"/>
                    <p:cNvSpPr>
                      <a:spLocks noChangeArrowheads="1"/>
                    </p:cNvSpPr>
                    <p:nvPr/>
                  </p:nvSpPr>
                  <p:spPr bwMode="auto">
                    <a:xfrm rot="6240000">
                      <a:off x="1758" y="1178"/>
                      <a:ext cx="951" cy="1440"/>
                    </a:xfrm>
                    <a:custGeom>
                      <a:avLst/>
                      <a:gdLst>
                        <a:gd name="T0" fmla="*/ 624 w 624"/>
                        <a:gd name="T1" fmla="*/ 0 h 960"/>
                        <a:gd name="T2" fmla="*/ 480 w 624"/>
                        <a:gd name="T3" fmla="*/ 96 h 960"/>
                        <a:gd name="T4" fmla="*/ 480 w 624"/>
                        <a:gd name="T5" fmla="*/ 240 h 960"/>
                        <a:gd name="T6" fmla="*/ 384 w 624"/>
                        <a:gd name="T7" fmla="*/ 288 h 960"/>
                        <a:gd name="T8" fmla="*/ 384 w 624"/>
                        <a:gd name="T9" fmla="*/ 432 h 960"/>
                        <a:gd name="T10" fmla="*/ 288 w 624"/>
                        <a:gd name="T11" fmla="*/ 480 h 960"/>
                        <a:gd name="T12" fmla="*/ 288 w 624"/>
                        <a:gd name="T13" fmla="*/ 576 h 960"/>
                        <a:gd name="T14" fmla="*/ 192 w 624"/>
                        <a:gd name="T15" fmla="*/ 624 h 960"/>
                        <a:gd name="T16" fmla="*/ 192 w 624"/>
                        <a:gd name="T17" fmla="*/ 720 h 960"/>
                        <a:gd name="T18" fmla="*/ 192 w 624"/>
                        <a:gd name="T19" fmla="*/ 768 h 960"/>
                        <a:gd name="T20" fmla="*/ 96 w 624"/>
                        <a:gd name="T21" fmla="*/ 816 h 960"/>
                        <a:gd name="T22" fmla="*/ 96 w 624"/>
                        <a:gd name="T23" fmla="*/ 912 h 960"/>
                        <a:gd name="T24" fmla="*/ 0 w 624"/>
                        <a:gd name="T25" fmla="*/ 960 h 96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24"/>
                        <a:gd name="T40" fmla="*/ 0 h 960"/>
                        <a:gd name="T41" fmla="*/ 624 w 624"/>
                        <a:gd name="T42" fmla="*/ 960 h 960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24" h="960">
                          <a:moveTo>
                            <a:pt x="624" y="0"/>
                          </a:moveTo>
                          <a:cubicBezTo>
                            <a:pt x="564" y="28"/>
                            <a:pt x="504" y="56"/>
                            <a:pt x="480" y="96"/>
                          </a:cubicBezTo>
                          <a:cubicBezTo>
                            <a:pt x="456" y="136"/>
                            <a:pt x="496" y="208"/>
                            <a:pt x="480" y="240"/>
                          </a:cubicBezTo>
                          <a:cubicBezTo>
                            <a:pt x="464" y="272"/>
                            <a:pt x="400" y="256"/>
                            <a:pt x="384" y="288"/>
                          </a:cubicBezTo>
                          <a:cubicBezTo>
                            <a:pt x="368" y="320"/>
                            <a:pt x="400" y="400"/>
                            <a:pt x="384" y="432"/>
                          </a:cubicBezTo>
                          <a:cubicBezTo>
                            <a:pt x="368" y="464"/>
                            <a:pt x="304" y="456"/>
                            <a:pt x="288" y="480"/>
                          </a:cubicBezTo>
                          <a:cubicBezTo>
                            <a:pt x="272" y="504"/>
                            <a:pt x="304" y="552"/>
                            <a:pt x="288" y="576"/>
                          </a:cubicBezTo>
                          <a:cubicBezTo>
                            <a:pt x="272" y="600"/>
                            <a:pt x="208" y="600"/>
                            <a:pt x="192" y="624"/>
                          </a:cubicBezTo>
                          <a:cubicBezTo>
                            <a:pt x="176" y="648"/>
                            <a:pt x="192" y="696"/>
                            <a:pt x="192" y="720"/>
                          </a:cubicBezTo>
                          <a:cubicBezTo>
                            <a:pt x="192" y="744"/>
                            <a:pt x="208" y="752"/>
                            <a:pt x="192" y="768"/>
                          </a:cubicBezTo>
                          <a:cubicBezTo>
                            <a:pt x="176" y="784"/>
                            <a:pt x="112" y="792"/>
                            <a:pt x="96" y="816"/>
                          </a:cubicBezTo>
                          <a:cubicBezTo>
                            <a:pt x="80" y="840"/>
                            <a:pt x="112" y="888"/>
                            <a:pt x="96" y="912"/>
                          </a:cubicBezTo>
                          <a:cubicBezTo>
                            <a:pt x="80" y="936"/>
                            <a:pt x="16" y="952"/>
                            <a:pt x="0" y="960"/>
                          </a:cubicBezTo>
                        </a:path>
                      </a:pathLst>
                    </a:custGeom>
                    <a:noFill/>
                    <a:ln w="22320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1" name="Line 107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596" y="1173"/>
                      <a:ext cx="54" cy="90"/>
                    </a:xfrm>
                    <a:prstGeom prst="line">
                      <a:avLst/>
                    </a:prstGeom>
                    <a:noFill/>
                    <a:ln w="9360">
                      <a:solidFill>
                        <a:schemeClr val="accent2"/>
                      </a:solidFill>
                      <a:miter lim="800000"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8266" name="Text Box 1072"/>
                <p:cNvSpPr txBox="1">
                  <a:spLocks noChangeArrowheads="1"/>
                </p:cNvSpPr>
                <p:nvPr/>
              </p:nvSpPr>
              <p:spPr bwMode="auto">
                <a:xfrm>
                  <a:off x="1716" y="1754"/>
                  <a:ext cx="217" cy="3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accent2"/>
                      </a:solidFill>
                      <a:latin typeface="Times New Roman" charset="0"/>
                      <a:cs typeface="Times New Roman" charset="0"/>
                    </a:rPr>
                    <a:t>2</a:t>
                  </a:r>
                </a:p>
              </p:txBody>
            </p:sp>
            <p:sp>
              <p:nvSpPr>
                <p:cNvPr id="8267" name="AutoShape 1073"/>
                <p:cNvSpPr>
                  <a:spLocks/>
                </p:cNvSpPr>
                <p:nvPr/>
              </p:nvSpPr>
              <p:spPr bwMode="auto">
                <a:xfrm rot="6467394">
                  <a:off x="1752" y="1944"/>
                  <a:ext cx="144" cy="192"/>
                </a:xfrm>
                <a:prstGeom prst="rightBrace">
                  <a:avLst>
                    <a:gd name="adj1" fmla="val 11111"/>
                    <a:gd name="adj2" fmla="val 50000"/>
                  </a:avLst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094"/>
              <p:cNvGrpSpPr>
                <a:grpSpLocks/>
              </p:cNvGrpSpPr>
              <p:nvPr/>
            </p:nvGrpSpPr>
            <p:grpSpPr bwMode="auto">
              <a:xfrm>
                <a:off x="2040" y="1824"/>
                <a:ext cx="624" cy="450"/>
                <a:chOff x="2040" y="1824"/>
                <a:chExt cx="624" cy="450"/>
              </a:xfrm>
            </p:grpSpPr>
            <p:grpSp>
              <p:nvGrpSpPr>
                <p:cNvPr id="12" name="Group 1090"/>
                <p:cNvGrpSpPr>
                  <a:grpSpLocks/>
                </p:cNvGrpSpPr>
                <p:nvPr/>
              </p:nvGrpSpPr>
              <p:grpSpPr bwMode="auto">
                <a:xfrm rot="-3227606">
                  <a:off x="2136" y="1746"/>
                  <a:ext cx="432" cy="624"/>
                  <a:chOff x="672" y="3216"/>
                  <a:chExt cx="432" cy="624"/>
                </a:xfrm>
              </p:grpSpPr>
              <p:grpSp>
                <p:nvGrpSpPr>
                  <p:cNvPr id="13" name="Group 1087"/>
                  <p:cNvGrpSpPr>
                    <a:grpSpLocks/>
                  </p:cNvGrpSpPr>
                  <p:nvPr/>
                </p:nvGrpSpPr>
                <p:grpSpPr bwMode="auto">
                  <a:xfrm>
                    <a:off x="672" y="3216"/>
                    <a:ext cx="432" cy="192"/>
                    <a:chOff x="672" y="3216"/>
                    <a:chExt cx="432" cy="192"/>
                  </a:xfrm>
                </p:grpSpPr>
                <p:sp>
                  <p:nvSpPr>
                    <p:cNvPr id="8262" name="Oval 10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3216"/>
                      <a:ext cx="432" cy="192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3" name="Line 10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3312"/>
                      <a:ext cx="43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260" name="Line 10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3312"/>
                    <a:ext cx="240" cy="5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1" name="Line 108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72" y="3312"/>
                    <a:ext cx="192" cy="5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57" name="Line 1092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2016"/>
                  <a:ext cx="48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8" name="Line 1093"/>
                <p:cNvSpPr>
                  <a:spLocks noChangeShapeType="1"/>
                </p:cNvSpPr>
                <p:nvPr/>
              </p:nvSpPr>
              <p:spPr bwMode="auto">
                <a:xfrm flipH="1" flipV="1">
                  <a:off x="2256" y="1824"/>
                  <a:ext cx="336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1105"/>
            <p:cNvGrpSpPr>
              <a:grpSpLocks/>
            </p:cNvGrpSpPr>
            <p:nvPr/>
          </p:nvGrpSpPr>
          <p:grpSpPr bwMode="auto">
            <a:xfrm rot="1292354">
              <a:off x="1586" y="2342"/>
              <a:ext cx="684" cy="212"/>
              <a:chOff x="818" y="3206"/>
              <a:chExt cx="684" cy="212"/>
            </a:xfrm>
          </p:grpSpPr>
          <p:sp>
            <p:nvSpPr>
              <p:cNvPr id="8252" name="Text Box 1103"/>
              <p:cNvSpPr txBox="1">
                <a:spLocks noChangeArrowheads="1"/>
              </p:cNvSpPr>
              <p:nvPr/>
            </p:nvSpPr>
            <p:spPr bwMode="auto">
              <a:xfrm>
                <a:off x="818" y="3206"/>
                <a:ext cx="6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Times New Roman" charset="0"/>
                  </a:rPr>
                  <a:t>E</a:t>
                </a:r>
                <a:r>
                  <a:rPr lang="el-GR" sz="1600" baseline="-25000">
                    <a:latin typeface="Segoe Script" pitchFamily="34" charset="0"/>
                  </a:rPr>
                  <a:t>π</a:t>
                </a:r>
                <a:r>
                  <a:rPr lang="en-US" sz="1600" baseline="-25000">
                    <a:latin typeface="Segoe Script" pitchFamily="34" charset="0"/>
                  </a:rPr>
                  <a:t>  </a:t>
                </a:r>
                <a:r>
                  <a:rPr lang="en-US" sz="1600">
                    <a:latin typeface="Segoe Script" pitchFamily="34" charset="0"/>
                  </a:rPr>
                  <a:t>‹ </a:t>
                </a:r>
                <a:r>
                  <a:rPr lang="en-US" sz="1600">
                    <a:latin typeface="Times New Roman" charset="0"/>
                  </a:rPr>
                  <a:t>E</a:t>
                </a:r>
                <a:r>
                  <a:rPr lang="en-US" sz="1600" baseline="-25000">
                    <a:latin typeface="Times New Roman" charset="0"/>
                  </a:rPr>
                  <a:t>parton</a:t>
                </a:r>
                <a:endParaRPr lang="el-GR" sz="1600" baseline="-25000">
                  <a:latin typeface="Times New Roman" charset="0"/>
                </a:endParaRPr>
              </a:p>
            </p:txBody>
          </p:sp>
          <p:sp>
            <p:nvSpPr>
              <p:cNvPr id="8253" name="Text Box 1104"/>
              <p:cNvSpPr txBox="1">
                <a:spLocks noChangeArrowheads="1"/>
              </p:cNvSpPr>
              <p:nvPr/>
            </p:nvSpPr>
            <p:spPr bwMode="auto">
              <a:xfrm>
                <a:off x="962" y="3239"/>
                <a:ext cx="14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>
                    <a:latin typeface="Times New Roman" charset="0"/>
                  </a:rPr>
                  <a:t>0</a:t>
                </a:r>
              </a:p>
            </p:txBody>
          </p:sp>
        </p:grpSp>
      </p:grpSp>
      <p:sp>
        <p:nvSpPr>
          <p:cNvPr id="8199" name="AutoShape 1028"/>
          <p:cNvSpPr>
            <a:spLocks noChangeArrowheads="1"/>
          </p:cNvSpPr>
          <p:nvPr/>
        </p:nvSpPr>
        <p:spPr bwMode="auto">
          <a:xfrm>
            <a:off x="2030413" y="1447800"/>
            <a:ext cx="4660900" cy="4343400"/>
          </a:xfrm>
          <a:custGeom>
            <a:avLst/>
            <a:gdLst>
              <a:gd name="T0" fmla="*/ 2330450 w 21600"/>
              <a:gd name="T1" fmla="*/ 0 h 21600"/>
              <a:gd name="T2" fmla="*/ 682520 w 21600"/>
              <a:gd name="T3" fmla="*/ 636027 h 21600"/>
              <a:gd name="T4" fmla="*/ 0 w 21600"/>
              <a:gd name="T5" fmla="*/ 2171700 h 21600"/>
              <a:gd name="T6" fmla="*/ 682520 w 21600"/>
              <a:gd name="T7" fmla="*/ 3707374 h 21600"/>
              <a:gd name="T8" fmla="*/ 2330450 w 21600"/>
              <a:gd name="T9" fmla="*/ 4343400 h 21600"/>
              <a:gd name="T10" fmla="*/ 3978380 w 21600"/>
              <a:gd name="T11" fmla="*/ 3707374 h 21600"/>
              <a:gd name="T12" fmla="*/ 4660900 w 21600"/>
              <a:gd name="T13" fmla="*/ 2171700 h 21600"/>
              <a:gd name="T14" fmla="*/ 3978380 w 21600"/>
              <a:gd name="T15" fmla="*/ 63602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12" y="10800"/>
                </a:moveTo>
                <a:cubicBezTo>
                  <a:pt x="1512" y="15930"/>
                  <a:pt x="5670" y="20088"/>
                  <a:pt x="10800" y="20088"/>
                </a:cubicBezTo>
                <a:cubicBezTo>
                  <a:pt x="15930" y="20088"/>
                  <a:pt x="20088" y="15930"/>
                  <a:pt x="20088" y="10800"/>
                </a:cubicBezTo>
                <a:cubicBezTo>
                  <a:pt x="20088" y="5670"/>
                  <a:pt x="15930" y="1512"/>
                  <a:pt x="10800" y="1512"/>
                </a:cubicBezTo>
                <a:cubicBezTo>
                  <a:pt x="5670" y="1512"/>
                  <a:pt x="1512" y="5670"/>
                  <a:pt x="1512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1049"/>
          <p:cNvSpPr txBox="1">
            <a:spLocks noChangeArrowheads="1"/>
          </p:cNvSpPr>
          <p:nvPr/>
        </p:nvSpPr>
        <p:spPr bwMode="auto">
          <a:xfrm rot="106288">
            <a:off x="3913188" y="1409700"/>
            <a:ext cx="100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cs typeface="Times New Roman" charset="0"/>
              </a:rPr>
              <a:t>BEMC</a:t>
            </a:r>
          </a:p>
        </p:txBody>
      </p:sp>
      <p:sp>
        <p:nvSpPr>
          <p:cNvPr id="8201" name="Oval 1027"/>
          <p:cNvSpPr>
            <a:spLocks noChangeArrowheads="1"/>
          </p:cNvSpPr>
          <p:nvPr/>
        </p:nvSpPr>
        <p:spPr bwMode="auto">
          <a:xfrm>
            <a:off x="2563813" y="1905000"/>
            <a:ext cx="3581400" cy="3429000"/>
          </a:xfrm>
          <a:prstGeom prst="ellipse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184"/>
          <p:cNvGrpSpPr>
            <a:grpSpLocks/>
          </p:cNvGrpSpPr>
          <p:nvPr/>
        </p:nvGrpSpPr>
        <p:grpSpPr bwMode="auto">
          <a:xfrm>
            <a:off x="4267200" y="3048000"/>
            <a:ext cx="1447800" cy="565150"/>
            <a:chOff x="1632" y="1920"/>
            <a:chExt cx="912" cy="356"/>
          </a:xfrm>
        </p:grpSpPr>
        <p:grpSp>
          <p:nvGrpSpPr>
            <p:cNvPr id="16" name="Group 1029"/>
            <p:cNvGrpSpPr>
              <a:grpSpLocks/>
            </p:cNvGrpSpPr>
            <p:nvPr/>
          </p:nvGrpSpPr>
          <p:grpSpPr bwMode="auto">
            <a:xfrm rot="-3136936">
              <a:off x="1632" y="2133"/>
              <a:ext cx="143" cy="143"/>
              <a:chOff x="2784" y="2496"/>
              <a:chExt cx="143" cy="143"/>
            </a:xfrm>
          </p:grpSpPr>
          <p:sp>
            <p:nvSpPr>
              <p:cNvPr id="8247" name="Oval 1030"/>
              <p:cNvSpPr>
                <a:spLocks noChangeArrowheads="1"/>
              </p:cNvSpPr>
              <p:nvPr/>
            </p:nvSpPr>
            <p:spPr bwMode="auto">
              <a:xfrm>
                <a:off x="2784" y="2496"/>
                <a:ext cx="144" cy="14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8" name="Line 1031"/>
              <p:cNvSpPr>
                <a:spLocks noChangeShapeType="1"/>
              </p:cNvSpPr>
              <p:nvPr/>
            </p:nvSpPr>
            <p:spPr bwMode="auto">
              <a:xfrm>
                <a:off x="2856" y="2496"/>
                <a:ext cx="1" cy="1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9" name="Line 1032"/>
              <p:cNvSpPr>
                <a:spLocks noChangeShapeType="1"/>
              </p:cNvSpPr>
              <p:nvPr/>
            </p:nvSpPr>
            <p:spPr bwMode="auto">
              <a:xfrm flipH="1">
                <a:off x="2783" y="2568"/>
                <a:ext cx="146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46" name="Text Box 1033"/>
            <p:cNvSpPr txBox="1">
              <a:spLocks noChangeArrowheads="1"/>
            </p:cNvSpPr>
            <p:nvPr/>
          </p:nvSpPr>
          <p:spPr bwMode="auto">
            <a:xfrm rot="-1928441">
              <a:off x="1776" y="1920"/>
              <a:ext cx="768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57200" eaLnBrk="0" hangingPunct="0">
                <a:spcBef>
                  <a:spcPts val="1000"/>
                </a:spcBef>
                <a:buClr>
                  <a:srgbClr val="000000"/>
                </a:buClr>
                <a:buSzPct val="100000"/>
                <a:buFont typeface="Arial Unicode MS" pitchFamily="34" charset="-128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  <a:latin typeface="Arial Unicode MS" pitchFamily="34" charset="-128"/>
                </a:rPr>
                <a:t>Beam axis</a:t>
              </a:r>
            </a:p>
          </p:txBody>
        </p:sp>
      </p:grpSp>
      <p:sp>
        <p:nvSpPr>
          <p:cNvPr id="8203" name="Text Box 1050"/>
          <p:cNvSpPr txBox="1">
            <a:spLocks noChangeArrowheads="1"/>
          </p:cNvSpPr>
          <p:nvPr/>
        </p:nvSpPr>
        <p:spPr bwMode="auto">
          <a:xfrm>
            <a:off x="4019550" y="1905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charset="0"/>
                <a:cs typeface="Times New Roman" charset="0"/>
              </a:rPr>
              <a:t>TPC</a:t>
            </a:r>
          </a:p>
        </p:txBody>
      </p:sp>
      <p:sp>
        <p:nvSpPr>
          <p:cNvPr id="8204" name="AutoShape 118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  <a:latin typeface="+mj-lt"/>
              </a:rPr>
              <a:t>Analysis </a:t>
            </a:r>
            <a:r>
              <a:rPr lang="en-US" sz="2000" b="1" dirty="0">
                <a:solidFill>
                  <a:srgbClr val="3366FF"/>
                </a:solidFill>
                <a:latin typeface="+mj-lt"/>
              </a:rPr>
              <a:t>technique </a:t>
            </a:r>
          </a:p>
        </p:txBody>
      </p:sp>
      <p:sp>
        <p:nvSpPr>
          <p:cNvPr id="8206" name="Text Box 1189"/>
          <p:cNvSpPr txBox="1">
            <a:spLocks noChangeArrowheads="1"/>
          </p:cNvSpPr>
          <p:nvPr/>
        </p:nvSpPr>
        <p:spPr bwMode="auto">
          <a:xfrm>
            <a:off x="685800" y="990600"/>
            <a:ext cx="1706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p</a:t>
            </a:r>
            <a:r>
              <a:rPr lang="en-US" sz="1400" b="1" baseline="-25000"/>
              <a:t>T</a:t>
            </a:r>
            <a:r>
              <a:rPr lang="en-US" sz="1400" b="1"/>
              <a:t>,trig &gt; 8 GeV/c</a:t>
            </a:r>
          </a:p>
        </p:txBody>
      </p:sp>
      <p:cxnSp>
        <p:nvCxnSpPr>
          <p:cNvPr id="8207" name="AutoShape 1192"/>
          <p:cNvCxnSpPr>
            <a:cxnSpLocks noChangeShapeType="1"/>
            <a:stCxn id="8195" idx="2"/>
            <a:endCxn id="8206" idx="3"/>
          </p:cNvCxnSpPr>
          <p:nvPr/>
        </p:nvCxnSpPr>
        <p:spPr bwMode="auto">
          <a:xfrm rot="5400000">
            <a:off x="3459163" y="-76200"/>
            <a:ext cx="152400" cy="2286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17" name="Group 1196"/>
          <p:cNvGrpSpPr>
            <a:grpSpLocks/>
          </p:cNvGrpSpPr>
          <p:nvPr/>
        </p:nvGrpSpPr>
        <p:grpSpPr bwMode="auto">
          <a:xfrm>
            <a:off x="3783013" y="2389188"/>
            <a:ext cx="4832350" cy="3113087"/>
            <a:chOff x="2383" y="1505"/>
            <a:chExt cx="3044" cy="1961"/>
          </a:xfrm>
        </p:grpSpPr>
        <p:grpSp>
          <p:nvGrpSpPr>
            <p:cNvPr id="18" name="Group 1122"/>
            <p:cNvGrpSpPr>
              <a:grpSpLocks/>
            </p:cNvGrpSpPr>
            <p:nvPr/>
          </p:nvGrpSpPr>
          <p:grpSpPr bwMode="auto">
            <a:xfrm>
              <a:off x="2383" y="1505"/>
              <a:ext cx="1445" cy="1768"/>
              <a:chOff x="2213" y="1562"/>
              <a:chExt cx="1445" cy="1768"/>
            </a:xfrm>
          </p:grpSpPr>
          <p:grpSp>
            <p:nvGrpSpPr>
              <p:cNvPr id="19" name="Group 1034"/>
              <p:cNvGrpSpPr>
                <a:grpSpLocks/>
              </p:cNvGrpSpPr>
              <p:nvPr/>
            </p:nvGrpSpPr>
            <p:grpSpPr bwMode="auto">
              <a:xfrm>
                <a:off x="2213" y="1939"/>
                <a:ext cx="1445" cy="1391"/>
                <a:chOff x="2213" y="1939"/>
                <a:chExt cx="1445" cy="1391"/>
              </a:xfrm>
            </p:grpSpPr>
            <p:grpSp>
              <p:nvGrpSpPr>
                <p:cNvPr id="20" name="Group 1035"/>
                <p:cNvGrpSpPr>
                  <a:grpSpLocks/>
                </p:cNvGrpSpPr>
                <p:nvPr/>
              </p:nvGrpSpPr>
              <p:grpSpPr bwMode="auto">
                <a:xfrm>
                  <a:off x="2280" y="1939"/>
                  <a:ext cx="1378" cy="1391"/>
                  <a:chOff x="2280" y="1939"/>
                  <a:chExt cx="1378" cy="1391"/>
                </a:xfrm>
              </p:grpSpPr>
              <p:grpSp>
                <p:nvGrpSpPr>
                  <p:cNvPr id="21" name="Group 1036"/>
                  <p:cNvGrpSpPr>
                    <a:grpSpLocks/>
                  </p:cNvGrpSpPr>
                  <p:nvPr/>
                </p:nvGrpSpPr>
                <p:grpSpPr bwMode="auto">
                  <a:xfrm rot="-358344">
                    <a:off x="2634" y="2211"/>
                    <a:ext cx="776" cy="872"/>
                    <a:chOff x="2934" y="2590"/>
                    <a:chExt cx="1104" cy="1207"/>
                  </a:xfrm>
                </p:grpSpPr>
                <p:sp>
                  <p:nvSpPr>
                    <p:cNvPr id="8239" name="Line 10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9" y="2606"/>
                      <a:ext cx="1060" cy="597"/>
                    </a:xfrm>
                    <a:prstGeom prst="line">
                      <a:avLst/>
                    </a:prstGeom>
                    <a:noFill/>
                    <a:ln w="9360">
                      <a:solidFill>
                        <a:schemeClr val="tx1"/>
                      </a:solidFill>
                      <a:miter lim="800000"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0" name="Line 10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4" y="2590"/>
                      <a:ext cx="1099" cy="770"/>
                    </a:xfrm>
                    <a:prstGeom prst="line">
                      <a:avLst/>
                    </a:prstGeom>
                    <a:noFill/>
                    <a:ln w="9360">
                      <a:solidFill>
                        <a:schemeClr val="tx1"/>
                      </a:solidFill>
                      <a:miter lim="800000"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1" name="Line 10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4" y="2590"/>
                      <a:ext cx="1031" cy="957"/>
                    </a:xfrm>
                    <a:prstGeom prst="line">
                      <a:avLst/>
                    </a:prstGeom>
                    <a:noFill/>
                    <a:ln w="9360">
                      <a:solidFill>
                        <a:schemeClr val="tx1"/>
                      </a:solidFill>
                      <a:miter lim="800000"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2" name="Line 10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62" y="2653"/>
                      <a:ext cx="450" cy="1010"/>
                    </a:xfrm>
                    <a:prstGeom prst="line">
                      <a:avLst/>
                    </a:prstGeom>
                    <a:noFill/>
                    <a:ln w="9360">
                      <a:solidFill>
                        <a:schemeClr val="tx1"/>
                      </a:solidFill>
                      <a:miter lim="800000"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3" name="Line 10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62" y="2653"/>
                      <a:ext cx="963" cy="1144"/>
                    </a:xfrm>
                    <a:prstGeom prst="line">
                      <a:avLst/>
                    </a:prstGeom>
                    <a:noFill/>
                    <a:ln w="44280">
                      <a:solidFill>
                        <a:schemeClr val="tx1"/>
                      </a:solidFill>
                      <a:miter lim="800000"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4" name="Line 10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4" y="2590"/>
                      <a:ext cx="703" cy="1155"/>
                    </a:xfrm>
                    <a:prstGeom prst="line">
                      <a:avLst/>
                    </a:prstGeom>
                    <a:noFill/>
                    <a:ln w="9360">
                      <a:solidFill>
                        <a:schemeClr val="tx1"/>
                      </a:solidFill>
                      <a:miter lim="800000"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1043"/>
                  <p:cNvGrpSpPr>
                    <a:grpSpLocks/>
                  </p:cNvGrpSpPr>
                  <p:nvPr/>
                </p:nvGrpSpPr>
                <p:grpSpPr bwMode="auto">
                  <a:xfrm rot="-216092">
                    <a:off x="2280" y="1939"/>
                    <a:ext cx="1378" cy="1391"/>
                    <a:chOff x="2579" y="2307"/>
                    <a:chExt cx="1378" cy="1391"/>
                  </a:xfrm>
                </p:grpSpPr>
                <p:sp>
                  <p:nvSpPr>
                    <p:cNvPr id="8237" name="Oval 1044"/>
                    <p:cNvSpPr>
                      <a:spLocks noChangeArrowheads="1"/>
                    </p:cNvSpPr>
                    <p:nvPr/>
                  </p:nvSpPr>
                  <p:spPr bwMode="auto">
                    <a:xfrm rot="8220000">
                      <a:off x="3065" y="3160"/>
                      <a:ext cx="932" cy="254"/>
                    </a:xfrm>
                    <a:prstGeom prst="ellipse">
                      <a:avLst/>
                    </a:prstGeom>
                    <a:solidFill>
                      <a:srgbClr val="FFFF03">
                        <a:alpha val="50195"/>
                      </a:srgbClr>
                    </a:solidFill>
                    <a:ln w="936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8" name="AutoShape 1045"/>
                    <p:cNvSpPr>
                      <a:spLocks noChangeArrowheads="1"/>
                    </p:cNvSpPr>
                    <p:nvPr/>
                  </p:nvSpPr>
                  <p:spPr bwMode="auto">
                    <a:xfrm rot="-2580000">
                      <a:off x="2760" y="2503"/>
                      <a:ext cx="926" cy="899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03">
                        <a:alpha val="50195"/>
                      </a:srgbClr>
                    </a:solidFill>
                    <a:ln w="936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3" name="Group 1046"/>
                <p:cNvGrpSpPr>
                  <a:grpSpLocks/>
                </p:cNvGrpSpPr>
                <p:nvPr/>
              </p:nvGrpSpPr>
              <p:grpSpPr bwMode="auto">
                <a:xfrm>
                  <a:off x="2213" y="2020"/>
                  <a:ext cx="569" cy="589"/>
                  <a:chOff x="2016" y="1865"/>
                  <a:chExt cx="569" cy="589"/>
                </a:xfrm>
              </p:grpSpPr>
              <p:sp>
                <p:nvSpPr>
                  <p:cNvPr id="8233" name="AutoShape 1047"/>
                  <p:cNvSpPr>
                    <a:spLocks noChangeArrowheads="1"/>
                  </p:cNvSpPr>
                  <p:nvPr/>
                </p:nvSpPr>
                <p:spPr bwMode="auto">
                  <a:xfrm rot="7728617">
                    <a:off x="2030" y="1899"/>
                    <a:ext cx="589" cy="52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8875 w 21600"/>
                      <a:gd name="T19" fmla="*/ 0 h 21600"/>
                      <a:gd name="T20" fmla="*/ 21600 w 21600"/>
                      <a:gd name="T21" fmla="*/ 2160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 stroke="0">
                        <a:moveTo>
                          <a:pt x="10799" y="0"/>
                        </a:moveTo>
                        <a:cubicBezTo>
                          <a:pt x="10799" y="0"/>
                          <a:pt x="10799" y="-1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6764"/>
                          <a:pt x="16764" y="21600"/>
                          <a:pt x="10800" y="21600"/>
                        </a:cubicBezTo>
                        <a:cubicBezTo>
                          <a:pt x="10122" y="21600"/>
                          <a:pt x="9445" y="21536"/>
                          <a:pt x="8779" y="21409"/>
                        </a:cubicBezTo>
                        <a:lnTo>
                          <a:pt x="10800" y="10800"/>
                        </a:lnTo>
                        <a:close/>
                      </a:path>
                      <a:path w="21600" h="21600" fill="none">
                        <a:moveTo>
                          <a:pt x="10799" y="0"/>
                        </a:moveTo>
                        <a:cubicBezTo>
                          <a:pt x="10799" y="0"/>
                          <a:pt x="10799" y="-1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6764"/>
                          <a:pt x="16764" y="21600"/>
                          <a:pt x="10800" y="21600"/>
                        </a:cubicBezTo>
                        <a:cubicBezTo>
                          <a:pt x="10122" y="21600"/>
                          <a:pt x="9445" y="21536"/>
                          <a:pt x="8779" y="21409"/>
                        </a:cubicBezTo>
                      </a:path>
                    </a:pathLst>
                  </a:custGeom>
                  <a:noFill/>
                  <a:ln w="28440">
                    <a:solidFill>
                      <a:srgbClr val="FF0000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4" name="Text Box 1048"/>
                  <p:cNvSpPr txBox="1">
                    <a:spLocks noChangeArrowheads="1"/>
                  </p:cNvSpPr>
                  <p:nvPr/>
                </p:nvSpPr>
                <p:spPr bwMode="auto">
                  <a:xfrm rot="-251383">
                    <a:off x="2016" y="2112"/>
                    <a:ext cx="388" cy="231"/>
                  </a:xfrm>
                  <a:prstGeom prst="rect">
                    <a:avLst/>
                  </a:prstGeom>
                  <a:noFill/>
                  <a:ln w="9525">
                    <a:noFill/>
                    <a:prstDash val="sysDot"/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defTabSz="457200" eaLnBrk="0" hangingPunct="0">
                      <a:spcBef>
                        <a:spcPts val="1500"/>
                      </a:spcBef>
                      <a:buClr>
                        <a:srgbClr val="F80000"/>
                      </a:buClr>
                      <a:buSzPct val="100000"/>
                      <a:buFont typeface="Times New Roman" charset="0"/>
                      <a:buNone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1800">
                        <a:latin typeface="Times New Roman" charset="0"/>
                      </a:rPr>
                      <a:t>180°</a:t>
                    </a:r>
                  </a:p>
                </p:txBody>
              </p:sp>
            </p:grpSp>
          </p:grpSp>
          <p:sp>
            <p:nvSpPr>
              <p:cNvPr id="8230" name="Text Box 1100"/>
              <p:cNvSpPr txBox="1">
                <a:spLocks noChangeArrowheads="1"/>
              </p:cNvSpPr>
              <p:nvPr/>
            </p:nvSpPr>
            <p:spPr bwMode="auto">
              <a:xfrm>
                <a:off x="2582" y="1562"/>
                <a:ext cx="94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E</a:t>
                </a:r>
                <a:r>
                  <a:rPr lang="el-GR" sz="2000" b="1" baseline="-25000"/>
                  <a:t>γ</a:t>
                </a:r>
                <a:r>
                  <a:rPr lang="en-US" sz="2000" b="1" baseline="-25000"/>
                  <a:t> </a:t>
                </a:r>
                <a:r>
                  <a:rPr lang="en-US" sz="2000" b="1"/>
                  <a:t>= E</a:t>
                </a:r>
                <a:r>
                  <a:rPr lang="en-US" sz="2000" b="1" baseline="-25000"/>
                  <a:t>parton</a:t>
                </a:r>
                <a:endParaRPr lang="el-GR" sz="2000" b="1" baseline="-25000"/>
              </a:p>
            </p:txBody>
          </p:sp>
        </p:grpSp>
        <p:sp>
          <p:nvSpPr>
            <p:cNvPr id="8227" name="Text Box 1176"/>
            <p:cNvSpPr txBox="1">
              <a:spLocks noChangeArrowheads="1"/>
            </p:cNvSpPr>
            <p:nvPr/>
          </p:nvSpPr>
          <p:spPr bwMode="auto">
            <a:xfrm>
              <a:off x="4258" y="2448"/>
              <a:ext cx="1169" cy="10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990000"/>
                  </a:solidFill>
                  <a:cs typeface="Times New Roman" charset="0"/>
                </a:rPr>
                <a:t>Associated </a:t>
              </a:r>
            </a:p>
            <a:p>
              <a:pPr algn="ctr"/>
              <a:r>
                <a:rPr lang="en-US" sz="2000" b="1">
                  <a:solidFill>
                    <a:srgbClr val="990000"/>
                  </a:solidFill>
                  <a:cs typeface="Times New Roman" charset="0"/>
                </a:rPr>
                <a:t>charged </a:t>
              </a:r>
            </a:p>
            <a:p>
              <a:pPr algn="ctr"/>
              <a:r>
                <a:rPr lang="en-US" sz="2000" b="1">
                  <a:solidFill>
                    <a:srgbClr val="990000"/>
                  </a:solidFill>
                  <a:cs typeface="Times New Roman" charset="0"/>
                </a:rPr>
                <a:t>particles </a:t>
              </a:r>
            </a:p>
            <a:p>
              <a:pPr algn="ctr"/>
              <a:r>
                <a:rPr lang="en-US" sz="2000" b="1">
                  <a:solidFill>
                    <a:srgbClr val="990000"/>
                  </a:solidFill>
                  <a:cs typeface="Times New Roman" charset="0"/>
                </a:rPr>
                <a:t>“3 &lt;p</a:t>
              </a:r>
              <a:r>
                <a:rPr lang="en-US" sz="2000" b="1" baseline="-25000">
                  <a:solidFill>
                    <a:srgbClr val="990000"/>
                  </a:solidFill>
                  <a:cs typeface="Times New Roman" charset="0"/>
                </a:rPr>
                <a:t>T</a:t>
              </a:r>
              <a:r>
                <a:rPr lang="en-US" sz="2000" b="1">
                  <a:solidFill>
                    <a:srgbClr val="990000"/>
                  </a:solidFill>
                  <a:cs typeface="Times New Roman" charset="0"/>
                </a:rPr>
                <a:t>,assoc </a:t>
              </a:r>
            </a:p>
            <a:p>
              <a:pPr algn="ctr"/>
              <a:r>
                <a:rPr lang="en-US" sz="2000" b="1">
                  <a:solidFill>
                    <a:srgbClr val="990000"/>
                  </a:solidFill>
                  <a:cs typeface="Times New Roman" charset="0"/>
                </a:rPr>
                <a:t>&lt; 8 GeV/c”</a:t>
              </a:r>
            </a:p>
          </p:txBody>
        </p:sp>
        <p:sp>
          <p:nvSpPr>
            <p:cNvPr id="8228" name="Line 1195"/>
            <p:cNvSpPr>
              <a:spLocks noChangeShapeType="1"/>
            </p:cNvSpPr>
            <p:nvPr/>
          </p:nvSpPr>
          <p:spPr bwMode="auto">
            <a:xfrm>
              <a:off x="3648" y="2688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845" name="Text Box 1197"/>
          <p:cNvSpPr txBox="1">
            <a:spLocks noChangeArrowheads="1"/>
          </p:cNvSpPr>
          <p:nvPr/>
        </p:nvSpPr>
        <p:spPr bwMode="auto">
          <a:xfrm>
            <a:off x="3648075" y="6019800"/>
            <a:ext cx="412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/>
              <a:t>How to distinguish between </a:t>
            </a:r>
            <a:r>
              <a:rPr lang="en-US" sz="1800" b="1" dirty="0">
                <a:sym typeface="Symbol" pitchFamily="18" charset="2"/>
              </a:rPr>
              <a:t></a:t>
            </a:r>
            <a:r>
              <a:rPr lang="en-US" sz="1800" b="1" baseline="30000" dirty="0">
                <a:sym typeface="Symbol" pitchFamily="18" charset="2"/>
              </a:rPr>
              <a:t>0</a:t>
            </a:r>
            <a:r>
              <a:rPr lang="en-US" sz="1800" b="1" dirty="0">
                <a:sym typeface="Symbol" pitchFamily="18" charset="2"/>
              </a:rPr>
              <a:t>/ </a:t>
            </a:r>
            <a:r>
              <a:rPr lang="en-US" sz="1800" b="1" dirty="0"/>
              <a:t>?</a:t>
            </a:r>
          </a:p>
        </p:txBody>
      </p:sp>
      <p:sp>
        <p:nvSpPr>
          <p:cNvPr id="8210" name="Text Box 1198"/>
          <p:cNvSpPr txBox="1">
            <a:spLocks noChangeArrowheads="1"/>
          </p:cNvSpPr>
          <p:nvPr/>
        </p:nvSpPr>
        <p:spPr bwMode="auto">
          <a:xfrm>
            <a:off x="76200" y="4751388"/>
            <a:ext cx="2800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u="sng" dirty="0"/>
              <a:t>BEMC</a:t>
            </a:r>
            <a:r>
              <a:rPr lang="en-US" sz="1400" b="1" dirty="0"/>
              <a:t>: </a:t>
            </a:r>
            <a:r>
              <a:rPr lang="en-US" sz="1400" b="1" dirty="0">
                <a:solidFill>
                  <a:srgbClr val="990000"/>
                </a:solidFill>
              </a:rPr>
              <a:t>B</a:t>
            </a:r>
            <a:r>
              <a:rPr lang="en-US" sz="1400" b="1" dirty="0"/>
              <a:t>arrel </a:t>
            </a:r>
          </a:p>
          <a:p>
            <a:pPr algn="ctr"/>
            <a:r>
              <a:rPr lang="en-US" sz="1400" b="1" dirty="0">
                <a:solidFill>
                  <a:srgbClr val="990000"/>
                </a:solidFill>
              </a:rPr>
              <a:t>E</a:t>
            </a:r>
            <a:r>
              <a:rPr lang="en-US" sz="1400" b="1" dirty="0"/>
              <a:t>lectro-</a:t>
            </a:r>
            <a:r>
              <a:rPr lang="en-US" sz="1400" b="1" dirty="0">
                <a:solidFill>
                  <a:srgbClr val="990000"/>
                </a:solidFill>
              </a:rPr>
              <a:t>M</a:t>
            </a:r>
            <a:r>
              <a:rPr lang="en-US" sz="1400" b="1" dirty="0"/>
              <a:t>agnetic </a:t>
            </a:r>
            <a:r>
              <a:rPr lang="en-US" sz="1400" b="1" dirty="0">
                <a:solidFill>
                  <a:srgbClr val="990000"/>
                </a:solidFill>
              </a:rPr>
              <a:t>C</a:t>
            </a:r>
            <a:r>
              <a:rPr lang="en-US" sz="1400" b="1" dirty="0"/>
              <a:t>alorimeter </a:t>
            </a:r>
          </a:p>
        </p:txBody>
      </p:sp>
      <p:sp>
        <p:nvSpPr>
          <p:cNvPr id="8211" name="Text Box 1199"/>
          <p:cNvSpPr txBox="1">
            <a:spLocks noChangeArrowheads="1"/>
          </p:cNvSpPr>
          <p:nvPr/>
        </p:nvSpPr>
        <p:spPr bwMode="auto">
          <a:xfrm>
            <a:off x="66675" y="5302250"/>
            <a:ext cx="28424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u="sng" dirty="0"/>
              <a:t>TPC</a:t>
            </a:r>
            <a:r>
              <a:rPr lang="en-US" sz="1400" b="1" dirty="0"/>
              <a:t>: </a:t>
            </a:r>
            <a:r>
              <a:rPr lang="en-US" sz="1400" b="1" dirty="0">
                <a:solidFill>
                  <a:srgbClr val="990000"/>
                </a:solidFill>
              </a:rPr>
              <a:t>T</a:t>
            </a:r>
            <a:r>
              <a:rPr lang="en-US" sz="1400" b="1" dirty="0"/>
              <a:t>ime </a:t>
            </a:r>
            <a:r>
              <a:rPr lang="en-US" sz="1400" b="1" dirty="0">
                <a:solidFill>
                  <a:srgbClr val="990000"/>
                </a:solidFill>
              </a:rPr>
              <a:t>P</a:t>
            </a:r>
            <a:r>
              <a:rPr lang="en-US" sz="1400" b="1" dirty="0"/>
              <a:t>rojection </a:t>
            </a:r>
            <a:r>
              <a:rPr lang="en-US" sz="1400" b="1" dirty="0">
                <a:solidFill>
                  <a:srgbClr val="990000"/>
                </a:solidFill>
              </a:rPr>
              <a:t>C</a:t>
            </a:r>
            <a:r>
              <a:rPr lang="en-US" sz="1400" b="1" dirty="0"/>
              <a:t>hamber</a:t>
            </a:r>
          </a:p>
        </p:txBody>
      </p:sp>
      <p:sp>
        <p:nvSpPr>
          <p:cNvPr id="8212" name="Text Box 1200"/>
          <p:cNvSpPr txBox="1">
            <a:spLocks noChangeArrowheads="1"/>
          </p:cNvSpPr>
          <p:nvPr/>
        </p:nvSpPr>
        <p:spPr bwMode="auto">
          <a:xfrm>
            <a:off x="152400" y="5624513"/>
            <a:ext cx="22509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00"/>
                </a:solidFill>
              </a:rPr>
              <a:t>Full azimuthal coverage</a:t>
            </a:r>
          </a:p>
        </p:txBody>
      </p:sp>
      <p:sp>
        <p:nvSpPr>
          <p:cNvPr id="8213" name="AutoShape 1201"/>
          <p:cNvSpPr>
            <a:spLocks/>
          </p:cNvSpPr>
          <p:nvPr/>
        </p:nvSpPr>
        <p:spPr bwMode="auto">
          <a:xfrm>
            <a:off x="9525" y="495300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1203"/>
          <p:cNvGrpSpPr>
            <a:grpSpLocks/>
          </p:cNvGrpSpPr>
          <p:nvPr/>
        </p:nvGrpSpPr>
        <p:grpSpPr bwMode="auto">
          <a:xfrm>
            <a:off x="0" y="1939925"/>
            <a:ext cx="2944813" cy="2481263"/>
            <a:chOff x="0" y="1222"/>
            <a:chExt cx="1855" cy="1563"/>
          </a:xfrm>
        </p:grpSpPr>
        <p:grpSp>
          <p:nvGrpSpPr>
            <p:cNvPr id="25" name="Group 1194"/>
            <p:cNvGrpSpPr>
              <a:grpSpLocks/>
            </p:cNvGrpSpPr>
            <p:nvPr/>
          </p:nvGrpSpPr>
          <p:grpSpPr bwMode="auto">
            <a:xfrm>
              <a:off x="0" y="1248"/>
              <a:ext cx="1855" cy="1537"/>
              <a:chOff x="0" y="1248"/>
              <a:chExt cx="1855" cy="1537"/>
            </a:xfrm>
          </p:grpSpPr>
          <p:sp>
            <p:nvSpPr>
              <p:cNvPr id="8223" name="AutoShape 1059"/>
              <p:cNvSpPr>
                <a:spLocks noChangeArrowheads="1"/>
              </p:cNvSpPr>
              <p:nvPr/>
            </p:nvSpPr>
            <p:spPr bwMode="auto">
              <a:xfrm rot="-2626531">
                <a:off x="1663" y="1248"/>
                <a:ext cx="192" cy="240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rgbClr val="6600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Text Box 1154"/>
              <p:cNvSpPr txBox="1">
                <a:spLocks noChangeArrowheads="1"/>
              </p:cNvSpPr>
              <p:nvPr/>
            </p:nvSpPr>
            <p:spPr bwMode="auto">
              <a:xfrm>
                <a:off x="0" y="2208"/>
                <a:ext cx="1349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Microsoft Sans Serif" pitchFamily="34" charset="0"/>
                  </a:rPr>
                  <a:t>No track with </a:t>
                </a:r>
              </a:p>
              <a:p>
                <a:pPr algn="ctr"/>
                <a:r>
                  <a:rPr lang="en-US" sz="1800">
                    <a:latin typeface="Microsoft Sans Serif" pitchFamily="34" charset="0"/>
                  </a:rPr>
                  <a:t>p &gt; 3 GeV/c points</a:t>
                </a:r>
              </a:p>
              <a:p>
                <a:pPr algn="ctr"/>
                <a:r>
                  <a:rPr lang="en-US" sz="1800">
                    <a:latin typeface="Microsoft Sans Serif" pitchFamily="34" charset="0"/>
                  </a:rPr>
                  <a:t> to the </a:t>
                </a:r>
                <a:r>
                  <a:rPr lang="en-US" sz="1800">
                    <a:solidFill>
                      <a:srgbClr val="990000"/>
                    </a:solidFill>
                    <a:latin typeface="Microsoft Sans Serif" pitchFamily="34" charset="0"/>
                  </a:rPr>
                  <a:t>trigger tower</a:t>
                </a:r>
              </a:p>
            </p:txBody>
          </p:sp>
          <p:cxnSp>
            <p:nvCxnSpPr>
              <p:cNvPr id="8225" name="AutoShape 1193"/>
              <p:cNvCxnSpPr>
                <a:cxnSpLocks noChangeShapeType="1"/>
                <a:stCxn id="8223" idx="0"/>
                <a:endCxn id="8224" idx="0"/>
              </p:cNvCxnSpPr>
              <p:nvPr/>
            </p:nvCxnSpPr>
            <p:spPr bwMode="auto">
              <a:xfrm rot="-5400000" flipH="1" flipV="1">
                <a:off x="712" y="1227"/>
                <a:ext cx="944" cy="1018"/>
              </a:xfrm>
              <a:prstGeom prst="bentConnector3">
                <a:avLst>
                  <a:gd name="adj1" fmla="val -20551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8222" name="Text Box 1202"/>
            <p:cNvSpPr txBox="1">
              <a:spLocks noChangeArrowheads="1"/>
            </p:cNvSpPr>
            <p:nvPr/>
          </p:nvSpPr>
          <p:spPr bwMode="auto">
            <a:xfrm>
              <a:off x="169" y="1222"/>
              <a:ext cx="13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One tower out of 4800</a:t>
              </a:r>
            </a:p>
            <a:p>
              <a:pPr algn="ctr"/>
              <a:r>
                <a:rPr lang="en-US" sz="1400" dirty="0"/>
                <a:t> towers (0.05 x 0.05)</a:t>
              </a:r>
            </a:p>
          </p:txBody>
        </p:sp>
      </p:grpSp>
      <p:grpSp>
        <p:nvGrpSpPr>
          <p:cNvPr id="26" name="Group 1206"/>
          <p:cNvGrpSpPr>
            <a:grpSpLocks/>
          </p:cNvGrpSpPr>
          <p:nvPr/>
        </p:nvGrpSpPr>
        <p:grpSpPr bwMode="auto">
          <a:xfrm>
            <a:off x="3857625" y="1828800"/>
            <a:ext cx="533400" cy="1676400"/>
            <a:chOff x="2430" y="1152"/>
            <a:chExt cx="336" cy="1056"/>
          </a:xfrm>
        </p:grpSpPr>
        <p:sp>
          <p:nvSpPr>
            <p:cNvPr id="8219" name="Line 1204"/>
            <p:cNvSpPr>
              <a:spLocks noChangeShapeType="1"/>
            </p:cNvSpPr>
            <p:nvPr/>
          </p:nvSpPr>
          <p:spPr bwMode="auto">
            <a:xfrm flipH="1" flipV="1">
              <a:off x="2430" y="1152"/>
              <a:ext cx="336" cy="105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Text Box 1205"/>
            <p:cNvSpPr txBox="1">
              <a:spLocks noChangeArrowheads="1"/>
            </p:cNvSpPr>
            <p:nvPr/>
          </p:nvSpPr>
          <p:spPr bwMode="auto">
            <a:xfrm rot="4189433">
              <a:off x="2432" y="1556"/>
              <a:ext cx="4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0000"/>
                  </a:solidFill>
                </a:rPr>
                <a:t>~2.2m</a:t>
              </a:r>
            </a:p>
          </p:txBody>
        </p:sp>
      </p:grpSp>
      <p:sp>
        <p:nvSpPr>
          <p:cNvPr id="8216" name="Text Box 1207"/>
          <p:cNvSpPr txBox="1">
            <a:spLocks noChangeArrowheads="1"/>
          </p:cNvSpPr>
          <p:nvPr/>
        </p:nvSpPr>
        <p:spPr bwMode="auto">
          <a:xfrm>
            <a:off x="4641850" y="1016000"/>
            <a:ext cx="1758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sng"/>
              <a:t>Charged hadrons</a:t>
            </a:r>
          </a:p>
        </p:txBody>
      </p:sp>
      <p:cxnSp>
        <p:nvCxnSpPr>
          <p:cNvPr id="8217" name="AutoShape 1208"/>
          <p:cNvCxnSpPr>
            <a:cxnSpLocks noChangeShapeType="1"/>
          </p:cNvCxnSpPr>
          <p:nvPr/>
        </p:nvCxnSpPr>
        <p:spPr bwMode="auto">
          <a:xfrm flipH="1">
            <a:off x="5381625" y="781050"/>
            <a:ext cx="3181350" cy="311150"/>
          </a:xfrm>
          <a:prstGeom prst="bentConnector4">
            <a:avLst>
              <a:gd name="adj1" fmla="val -7185"/>
              <a:gd name="adj2" fmla="val 632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87" name="~PP4028.WAV">
            <a:hlinkClick r:id="" action="ppaction://media"/>
          </p:cNvPr>
          <p:cNvPicPr>
            <a:picLocks noRot="1" noChangeAspect="1"/>
          </p:cNvPicPr>
          <p:nvPr>
            <a:wavAudioFile r:embed="rId2" name="~PP402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</p:childTnLst>
        </p:cTn>
      </p:par>
    </p:tnLst>
    <p:bldLst>
      <p:bldP spid="288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206B7-6D1C-45FD-A93D-8B879D74C64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9219" name="Rectangle 1026"/>
          <p:cNvSpPr>
            <a:spLocks noChangeArrowheads="1"/>
          </p:cNvSpPr>
          <p:nvPr/>
        </p:nvSpPr>
        <p:spPr bwMode="auto">
          <a:xfrm>
            <a:off x="7535863" y="3902075"/>
            <a:ext cx="669925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1027"/>
          <p:cNvSpPr>
            <a:spLocks noChangeArrowheads="1"/>
          </p:cNvSpPr>
          <p:nvPr/>
        </p:nvSpPr>
        <p:spPr bwMode="auto">
          <a:xfrm>
            <a:off x="6045200" y="3902075"/>
            <a:ext cx="67151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1049"/>
          <p:cNvSpPr txBox="1">
            <a:spLocks noChangeArrowheads="1"/>
          </p:cNvSpPr>
          <p:nvPr/>
        </p:nvSpPr>
        <p:spPr bwMode="auto">
          <a:xfrm>
            <a:off x="1143000" y="457200"/>
            <a:ext cx="746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The two photons originated from </a:t>
            </a:r>
            <a:r>
              <a:rPr lang="en-US" sz="1600" dirty="0">
                <a:sym typeface="Symbol" pitchFamily="18" charset="2"/>
              </a:rPr>
              <a:t></a:t>
            </a:r>
            <a:r>
              <a:rPr lang="en-US" sz="1600" baseline="30000" dirty="0">
                <a:sym typeface="Symbol" pitchFamily="18" charset="2"/>
              </a:rPr>
              <a:t>0</a:t>
            </a:r>
            <a:r>
              <a:rPr lang="en-US" sz="1600" dirty="0"/>
              <a:t> hit the same tower at p</a:t>
            </a:r>
            <a:r>
              <a:rPr lang="en-US" sz="1600" baseline="-25000" dirty="0"/>
              <a:t>T</a:t>
            </a:r>
            <a:r>
              <a:rPr lang="en-US" sz="1600" dirty="0"/>
              <a:t>&gt;8GeV/c</a:t>
            </a:r>
          </a:p>
        </p:txBody>
      </p:sp>
      <p:sp>
        <p:nvSpPr>
          <p:cNvPr id="9222" name="AutoShape 10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3366FF"/>
                </a:solidFill>
                <a:latin typeface="+mj-lt"/>
              </a:rPr>
              <a:t>Analysis: Shower Shape Analysis </a:t>
            </a:r>
          </a:p>
        </p:txBody>
      </p:sp>
      <p:grpSp>
        <p:nvGrpSpPr>
          <p:cNvPr id="2" name="Group 1156"/>
          <p:cNvGrpSpPr>
            <a:grpSpLocks/>
          </p:cNvGrpSpPr>
          <p:nvPr/>
        </p:nvGrpSpPr>
        <p:grpSpPr bwMode="auto">
          <a:xfrm>
            <a:off x="2590800" y="1450975"/>
            <a:ext cx="6477000" cy="4568825"/>
            <a:chOff x="1632" y="914"/>
            <a:chExt cx="4080" cy="2878"/>
          </a:xfrm>
        </p:grpSpPr>
        <p:grpSp>
          <p:nvGrpSpPr>
            <p:cNvPr id="3" name="Group 1155"/>
            <p:cNvGrpSpPr>
              <a:grpSpLocks/>
            </p:cNvGrpSpPr>
            <p:nvPr/>
          </p:nvGrpSpPr>
          <p:grpSpPr bwMode="auto">
            <a:xfrm>
              <a:off x="3024" y="914"/>
              <a:ext cx="2640" cy="2398"/>
              <a:chOff x="3024" y="914"/>
              <a:chExt cx="2640" cy="2398"/>
            </a:xfrm>
          </p:grpSpPr>
          <p:sp>
            <p:nvSpPr>
              <p:cNvPr id="9233" name="Text Box 1081"/>
              <p:cNvSpPr txBox="1">
                <a:spLocks noChangeArrowheads="1"/>
              </p:cNvSpPr>
              <p:nvPr/>
            </p:nvSpPr>
            <p:spPr bwMode="auto">
              <a:xfrm>
                <a:off x="4704" y="1008"/>
                <a:ext cx="8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accent2"/>
                    </a:solidFill>
                    <a:latin typeface="ZapfChancery" pitchFamily="18" charset="0"/>
                    <a:sym typeface="Symbol" pitchFamily="18" charset="2"/>
                  </a:rPr>
                  <a:t></a:t>
                </a:r>
                <a:r>
                  <a:rPr lang="en-US" sz="1600" baseline="-25000">
                    <a:solidFill>
                      <a:schemeClr val="accent2"/>
                    </a:solidFill>
                    <a:latin typeface="ZapfChancery" pitchFamily="18" charset="0"/>
                    <a:sym typeface="Symbol" pitchFamily="18" charset="2"/>
                  </a:rPr>
                  <a:t>i</a:t>
                </a:r>
                <a:r>
                  <a:rPr lang="en-US" sz="1600">
                    <a:latin typeface="ZapfChancery" pitchFamily="18" charset="0"/>
                    <a:sym typeface="Symbol" pitchFamily="18" charset="2"/>
                  </a:rPr>
                  <a:t> : strip energy</a:t>
                </a:r>
              </a:p>
            </p:txBody>
          </p:sp>
          <p:sp>
            <p:nvSpPr>
              <p:cNvPr id="9234" name="Text Box 1082"/>
              <p:cNvSpPr txBox="1">
                <a:spLocks noChangeArrowheads="1"/>
              </p:cNvSpPr>
              <p:nvPr/>
            </p:nvSpPr>
            <p:spPr bwMode="auto">
              <a:xfrm>
                <a:off x="4634" y="1200"/>
                <a:ext cx="103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chemeClr val="accent2"/>
                    </a:solidFill>
                    <a:latin typeface="ZapfChancery" pitchFamily="18" charset="0"/>
                  </a:rPr>
                  <a:t>r</a:t>
                </a:r>
                <a:r>
                  <a:rPr lang="en-US" sz="1600" baseline="-25000">
                    <a:solidFill>
                      <a:schemeClr val="accent2"/>
                    </a:solidFill>
                    <a:latin typeface="ZapfChancery" pitchFamily="18" charset="0"/>
                  </a:rPr>
                  <a:t>i</a:t>
                </a:r>
                <a:r>
                  <a:rPr lang="en-US" sz="1600">
                    <a:latin typeface="ZapfChancery" pitchFamily="18" charset="0"/>
                  </a:rPr>
                  <a:t> : distance relative </a:t>
                </a:r>
              </a:p>
              <a:p>
                <a:pPr algn="ctr"/>
                <a:r>
                  <a:rPr lang="en-US" sz="1600">
                    <a:latin typeface="ZapfChancery" pitchFamily="18" charset="0"/>
                  </a:rPr>
                  <a:t>to energy maxima</a:t>
                </a:r>
              </a:p>
            </p:txBody>
          </p:sp>
          <p:grpSp>
            <p:nvGrpSpPr>
              <p:cNvPr id="4" name="Group 1142"/>
              <p:cNvGrpSpPr>
                <a:grpSpLocks/>
              </p:cNvGrpSpPr>
              <p:nvPr/>
            </p:nvGrpSpPr>
            <p:grpSpPr bwMode="auto">
              <a:xfrm>
                <a:off x="3024" y="914"/>
                <a:ext cx="2160" cy="2398"/>
                <a:chOff x="4424" y="654"/>
                <a:chExt cx="1240" cy="1698"/>
              </a:xfrm>
            </p:grpSpPr>
            <p:pic>
              <p:nvPicPr>
                <p:cNvPr id="9236" name="Picture 1057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t="10229" b="9550"/>
                <a:stretch>
                  <a:fillRect/>
                </a:stretch>
              </p:blipFill>
              <p:spPr bwMode="auto">
                <a:xfrm>
                  <a:off x="4896" y="1728"/>
                  <a:ext cx="432" cy="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" name="Group 1059"/>
                <p:cNvGrpSpPr>
                  <a:grpSpLocks/>
                </p:cNvGrpSpPr>
                <p:nvPr/>
              </p:nvGrpSpPr>
              <p:grpSpPr bwMode="auto">
                <a:xfrm>
                  <a:off x="4560" y="654"/>
                  <a:ext cx="960" cy="839"/>
                  <a:chOff x="3792" y="1920"/>
                  <a:chExt cx="960" cy="1157"/>
                </a:xfrm>
              </p:grpSpPr>
              <p:grpSp>
                <p:nvGrpSpPr>
                  <p:cNvPr id="6" name="Group 1060"/>
                  <p:cNvGrpSpPr>
                    <a:grpSpLocks/>
                  </p:cNvGrpSpPr>
                  <p:nvPr/>
                </p:nvGrpSpPr>
                <p:grpSpPr bwMode="auto">
                  <a:xfrm>
                    <a:off x="3792" y="2400"/>
                    <a:ext cx="480" cy="677"/>
                    <a:chOff x="3792" y="2400"/>
                    <a:chExt cx="480" cy="677"/>
                  </a:xfrm>
                </p:grpSpPr>
                <p:grpSp>
                  <p:nvGrpSpPr>
                    <p:cNvPr id="7" name="Group 10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2736"/>
                      <a:ext cx="192" cy="341"/>
                      <a:chOff x="3792" y="2736"/>
                      <a:chExt cx="192" cy="341"/>
                    </a:xfrm>
                  </p:grpSpPr>
                  <p:sp>
                    <p:nvSpPr>
                      <p:cNvPr id="9259" name="Rectangle 10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76" y="2736"/>
                        <a:ext cx="108" cy="34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0000"/>
                          </a:gs>
                          <a:gs pos="100000">
                            <a:schemeClr val="accent2"/>
                          </a:gs>
                        </a:gsLst>
                        <a:path path="rect">
                          <a:fillToRect r="100000" b="100000"/>
                        </a:path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60" name="Rectangle 10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2859"/>
                        <a:ext cx="83" cy="21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0000"/>
                          </a:gs>
                          <a:gs pos="100000">
                            <a:schemeClr val="accent2"/>
                          </a:gs>
                        </a:gsLst>
                        <a:path path="rect">
                          <a:fillToRect r="100000" b="100000"/>
                        </a:path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2400" u="sng">
                          <a:latin typeface="Times New Roman" charset="0"/>
                        </a:endParaRPr>
                      </a:p>
                    </p:txBody>
                  </p:sp>
                </p:grpSp>
                <p:grpSp>
                  <p:nvGrpSpPr>
                    <p:cNvPr id="8" name="Group 10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4" y="2400"/>
                      <a:ext cx="288" cy="672"/>
                      <a:chOff x="3984" y="2400"/>
                      <a:chExt cx="288" cy="672"/>
                    </a:xfrm>
                  </p:grpSpPr>
                  <p:sp>
                    <p:nvSpPr>
                      <p:cNvPr id="9256" name="Rectangle 10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4" y="2400"/>
                        <a:ext cx="96" cy="67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0000"/>
                          </a:gs>
                          <a:gs pos="100000">
                            <a:schemeClr val="accent2"/>
                          </a:gs>
                        </a:gsLst>
                        <a:path path="rect">
                          <a:fillToRect r="100000" b="100000"/>
                        </a:path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57" name="Rectangle 10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80" y="2688"/>
                        <a:ext cx="96" cy="384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0000"/>
                          </a:gs>
                          <a:gs pos="100000">
                            <a:schemeClr val="accent2"/>
                          </a:gs>
                        </a:gsLst>
                        <a:path path="rect">
                          <a:fillToRect r="100000" b="100000"/>
                        </a:path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58" name="Rectangle 10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76" y="2811"/>
                        <a:ext cx="96" cy="26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0000"/>
                          </a:gs>
                          <a:gs pos="100000">
                            <a:schemeClr val="accent2"/>
                          </a:gs>
                        </a:gsLst>
                        <a:path path="rect">
                          <a:fillToRect r="100000" b="100000"/>
                        </a:path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" name="Group 1068"/>
                  <p:cNvGrpSpPr>
                    <a:grpSpLocks/>
                  </p:cNvGrpSpPr>
                  <p:nvPr/>
                </p:nvGrpSpPr>
                <p:grpSpPr bwMode="auto">
                  <a:xfrm>
                    <a:off x="4272" y="1920"/>
                    <a:ext cx="480" cy="1157"/>
                    <a:chOff x="4272" y="1920"/>
                    <a:chExt cx="480" cy="1157"/>
                  </a:xfrm>
                </p:grpSpPr>
                <p:sp>
                  <p:nvSpPr>
                    <p:cNvPr id="9248" name="Rectangle 10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8" y="2736"/>
                      <a:ext cx="96" cy="34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0000"/>
                        </a:gs>
                        <a:gs pos="100000">
                          <a:schemeClr val="accent2"/>
                        </a:gs>
                      </a:gsLst>
                      <a:path path="rect">
                        <a:fillToRect r="100000" b="100000"/>
                      </a:path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9" name="Rectangle 10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2" y="2859"/>
                      <a:ext cx="96" cy="213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0000"/>
                        </a:gs>
                        <a:gs pos="100000">
                          <a:schemeClr val="accent2"/>
                        </a:gs>
                      </a:gsLst>
                      <a:path path="rect">
                        <a:fillToRect r="100000" b="100000"/>
                      </a:path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" name="Group 10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64" y="1920"/>
                      <a:ext cx="288" cy="1157"/>
                      <a:chOff x="4464" y="1920"/>
                      <a:chExt cx="288" cy="1157"/>
                    </a:xfrm>
                  </p:grpSpPr>
                  <p:sp>
                    <p:nvSpPr>
                      <p:cNvPr id="9251" name="Rectangle 10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64" y="1920"/>
                        <a:ext cx="96" cy="115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0000"/>
                          </a:gs>
                          <a:gs pos="100000">
                            <a:schemeClr val="accent2"/>
                          </a:gs>
                        </a:gsLst>
                        <a:path path="rect">
                          <a:fillToRect r="100000" b="100000"/>
                        </a:path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52" name="Rectangle 10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0" y="2688"/>
                        <a:ext cx="96" cy="384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0000"/>
                          </a:gs>
                          <a:gs pos="100000">
                            <a:schemeClr val="accent2"/>
                          </a:gs>
                        </a:gsLst>
                        <a:path path="rect">
                          <a:fillToRect r="100000" b="100000"/>
                        </a:path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53" name="Rectangle 10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864"/>
                        <a:ext cx="96" cy="21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0000"/>
                          </a:gs>
                          <a:gs pos="100000">
                            <a:schemeClr val="accent2"/>
                          </a:gs>
                        </a:gsLst>
                        <a:path path="rect">
                          <a:fillToRect r="100000" b="100000"/>
                        </a:path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9238" name="Freeform 1076"/>
                <p:cNvSpPr>
                  <a:spLocks noChangeArrowheads="1"/>
                </p:cNvSpPr>
                <p:nvPr/>
              </p:nvSpPr>
              <p:spPr bwMode="auto">
                <a:xfrm rot="6217882">
                  <a:off x="4744" y="1560"/>
                  <a:ext cx="432" cy="384"/>
                </a:xfrm>
                <a:custGeom>
                  <a:avLst/>
                  <a:gdLst>
                    <a:gd name="T0" fmla="*/ 624 w 624"/>
                    <a:gd name="T1" fmla="*/ 0 h 960"/>
                    <a:gd name="T2" fmla="*/ 480 w 624"/>
                    <a:gd name="T3" fmla="*/ 96 h 960"/>
                    <a:gd name="T4" fmla="*/ 480 w 624"/>
                    <a:gd name="T5" fmla="*/ 240 h 960"/>
                    <a:gd name="T6" fmla="*/ 384 w 624"/>
                    <a:gd name="T7" fmla="*/ 288 h 960"/>
                    <a:gd name="T8" fmla="*/ 384 w 624"/>
                    <a:gd name="T9" fmla="*/ 432 h 960"/>
                    <a:gd name="T10" fmla="*/ 288 w 624"/>
                    <a:gd name="T11" fmla="*/ 480 h 960"/>
                    <a:gd name="T12" fmla="*/ 288 w 624"/>
                    <a:gd name="T13" fmla="*/ 576 h 960"/>
                    <a:gd name="T14" fmla="*/ 192 w 624"/>
                    <a:gd name="T15" fmla="*/ 624 h 960"/>
                    <a:gd name="T16" fmla="*/ 192 w 624"/>
                    <a:gd name="T17" fmla="*/ 720 h 960"/>
                    <a:gd name="T18" fmla="*/ 192 w 624"/>
                    <a:gd name="T19" fmla="*/ 768 h 960"/>
                    <a:gd name="T20" fmla="*/ 96 w 624"/>
                    <a:gd name="T21" fmla="*/ 816 h 960"/>
                    <a:gd name="T22" fmla="*/ 96 w 624"/>
                    <a:gd name="T23" fmla="*/ 912 h 960"/>
                    <a:gd name="T24" fmla="*/ 0 w 624"/>
                    <a:gd name="T25" fmla="*/ 960 h 9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24"/>
                    <a:gd name="T40" fmla="*/ 0 h 960"/>
                    <a:gd name="T41" fmla="*/ 624 w 624"/>
                    <a:gd name="T42" fmla="*/ 960 h 96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24" h="960">
                      <a:moveTo>
                        <a:pt x="624" y="0"/>
                      </a:moveTo>
                      <a:cubicBezTo>
                        <a:pt x="564" y="28"/>
                        <a:pt x="504" y="56"/>
                        <a:pt x="480" y="96"/>
                      </a:cubicBezTo>
                      <a:cubicBezTo>
                        <a:pt x="456" y="136"/>
                        <a:pt x="496" y="208"/>
                        <a:pt x="480" y="240"/>
                      </a:cubicBezTo>
                      <a:cubicBezTo>
                        <a:pt x="464" y="272"/>
                        <a:pt x="400" y="256"/>
                        <a:pt x="384" y="288"/>
                      </a:cubicBezTo>
                      <a:cubicBezTo>
                        <a:pt x="368" y="320"/>
                        <a:pt x="400" y="400"/>
                        <a:pt x="384" y="432"/>
                      </a:cubicBezTo>
                      <a:cubicBezTo>
                        <a:pt x="368" y="464"/>
                        <a:pt x="304" y="456"/>
                        <a:pt x="288" y="480"/>
                      </a:cubicBezTo>
                      <a:cubicBezTo>
                        <a:pt x="272" y="504"/>
                        <a:pt x="304" y="552"/>
                        <a:pt x="288" y="576"/>
                      </a:cubicBezTo>
                      <a:cubicBezTo>
                        <a:pt x="272" y="600"/>
                        <a:pt x="208" y="600"/>
                        <a:pt x="192" y="624"/>
                      </a:cubicBezTo>
                      <a:cubicBezTo>
                        <a:pt x="176" y="648"/>
                        <a:pt x="192" y="696"/>
                        <a:pt x="192" y="720"/>
                      </a:cubicBezTo>
                      <a:cubicBezTo>
                        <a:pt x="192" y="744"/>
                        <a:pt x="208" y="752"/>
                        <a:pt x="192" y="768"/>
                      </a:cubicBezTo>
                      <a:cubicBezTo>
                        <a:pt x="176" y="784"/>
                        <a:pt x="112" y="792"/>
                        <a:pt x="96" y="816"/>
                      </a:cubicBezTo>
                      <a:cubicBezTo>
                        <a:pt x="80" y="840"/>
                        <a:pt x="112" y="888"/>
                        <a:pt x="96" y="912"/>
                      </a:cubicBezTo>
                      <a:cubicBezTo>
                        <a:pt x="80" y="936"/>
                        <a:pt x="16" y="952"/>
                        <a:pt x="0" y="960"/>
                      </a:cubicBezTo>
                    </a:path>
                  </a:pathLst>
                </a:custGeom>
                <a:noFill/>
                <a:ln w="2232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9" name="Freeform 1077"/>
                <p:cNvSpPr>
                  <a:spLocks noChangeArrowheads="1"/>
                </p:cNvSpPr>
                <p:nvPr/>
              </p:nvSpPr>
              <p:spPr bwMode="auto">
                <a:xfrm rot="10479585">
                  <a:off x="5088" y="1488"/>
                  <a:ext cx="240" cy="482"/>
                </a:xfrm>
                <a:custGeom>
                  <a:avLst/>
                  <a:gdLst>
                    <a:gd name="T0" fmla="*/ 624 w 624"/>
                    <a:gd name="T1" fmla="*/ 0 h 960"/>
                    <a:gd name="T2" fmla="*/ 480 w 624"/>
                    <a:gd name="T3" fmla="*/ 96 h 960"/>
                    <a:gd name="T4" fmla="*/ 480 w 624"/>
                    <a:gd name="T5" fmla="*/ 240 h 960"/>
                    <a:gd name="T6" fmla="*/ 384 w 624"/>
                    <a:gd name="T7" fmla="*/ 288 h 960"/>
                    <a:gd name="T8" fmla="*/ 384 w 624"/>
                    <a:gd name="T9" fmla="*/ 432 h 960"/>
                    <a:gd name="T10" fmla="*/ 288 w 624"/>
                    <a:gd name="T11" fmla="*/ 480 h 960"/>
                    <a:gd name="T12" fmla="*/ 288 w 624"/>
                    <a:gd name="T13" fmla="*/ 576 h 960"/>
                    <a:gd name="T14" fmla="*/ 192 w 624"/>
                    <a:gd name="T15" fmla="*/ 624 h 960"/>
                    <a:gd name="T16" fmla="*/ 192 w 624"/>
                    <a:gd name="T17" fmla="*/ 720 h 960"/>
                    <a:gd name="T18" fmla="*/ 192 w 624"/>
                    <a:gd name="T19" fmla="*/ 768 h 960"/>
                    <a:gd name="T20" fmla="*/ 96 w 624"/>
                    <a:gd name="T21" fmla="*/ 816 h 960"/>
                    <a:gd name="T22" fmla="*/ 96 w 624"/>
                    <a:gd name="T23" fmla="*/ 912 h 960"/>
                    <a:gd name="T24" fmla="*/ 0 w 624"/>
                    <a:gd name="T25" fmla="*/ 960 h 9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24"/>
                    <a:gd name="T40" fmla="*/ 0 h 960"/>
                    <a:gd name="T41" fmla="*/ 624 w 624"/>
                    <a:gd name="T42" fmla="*/ 960 h 96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24" h="960">
                      <a:moveTo>
                        <a:pt x="624" y="0"/>
                      </a:moveTo>
                      <a:cubicBezTo>
                        <a:pt x="564" y="28"/>
                        <a:pt x="504" y="56"/>
                        <a:pt x="480" y="96"/>
                      </a:cubicBezTo>
                      <a:cubicBezTo>
                        <a:pt x="456" y="136"/>
                        <a:pt x="496" y="208"/>
                        <a:pt x="480" y="240"/>
                      </a:cubicBezTo>
                      <a:cubicBezTo>
                        <a:pt x="464" y="272"/>
                        <a:pt x="400" y="256"/>
                        <a:pt x="384" y="288"/>
                      </a:cubicBezTo>
                      <a:cubicBezTo>
                        <a:pt x="368" y="320"/>
                        <a:pt x="400" y="400"/>
                        <a:pt x="384" y="432"/>
                      </a:cubicBezTo>
                      <a:cubicBezTo>
                        <a:pt x="368" y="464"/>
                        <a:pt x="304" y="456"/>
                        <a:pt x="288" y="480"/>
                      </a:cubicBezTo>
                      <a:cubicBezTo>
                        <a:pt x="272" y="504"/>
                        <a:pt x="304" y="552"/>
                        <a:pt x="288" y="576"/>
                      </a:cubicBezTo>
                      <a:cubicBezTo>
                        <a:pt x="272" y="600"/>
                        <a:pt x="208" y="600"/>
                        <a:pt x="192" y="624"/>
                      </a:cubicBezTo>
                      <a:cubicBezTo>
                        <a:pt x="176" y="648"/>
                        <a:pt x="192" y="696"/>
                        <a:pt x="192" y="720"/>
                      </a:cubicBezTo>
                      <a:cubicBezTo>
                        <a:pt x="192" y="744"/>
                        <a:pt x="208" y="752"/>
                        <a:pt x="192" y="768"/>
                      </a:cubicBezTo>
                      <a:cubicBezTo>
                        <a:pt x="176" y="784"/>
                        <a:pt x="112" y="792"/>
                        <a:pt x="96" y="816"/>
                      </a:cubicBezTo>
                      <a:cubicBezTo>
                        <a:pt x="80" y="840"/>
                        <a:pt x="112" y="888"/>
                        <a:pt x="96" y="912"/>
                      </a:cubicBezTo>
                      <a:cubicBezTo>
                        <a:pt x="80" y="936"/>
                        <a:pt x="16" y="952"/>
                        <a:pt x="0" y="960"/>
                      </a:cubicBezTo>
                    </a:path>
                  </a:pathLst>
                </a:custGeom>
                <a:noFill/>
                <a:ln w="2232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" name="Group 1078"/>
                <p:cNvGrpSpPr>
                  <a:grpSpLocks/>
                </p:cNvGrpSpPr>
                <p:nvPr/>
              </p:nvGrpSpPr>
              <p:grpSpPr bwMode="auto">
                <a:xfrm>
                  <a:off x="5280" y="1488"/>
                  <a:ext cx="384" cy="96"/>
                  <a:chOff x="4800" y="1872"/>
                  <a:chExt cx="384" cy="96"/>
                </a:xfrm>
              </p:grpSpPr>
              <p:sp>
                <p:nvSpPr>
                  <p:cNvPr id="9244" name="Line 1079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1920"/>
                    <a:ext cx="3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45" name="Line 1080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187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241" name="Line 1084"/>
                <p:cNvSpPr>
                  <a:spLocks noChangeShapeType="1"/>
                </p:cNvSpPr>
                <p:nvPr/>
              </p:nvSpPr>
              <p:spPr bwMode="auto">
                <a:xfrm>
                  <a:off x="4424" y="1494"/>
                  <a:ext cx="1200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2" name="Text Box 1085"/>
                <p:cNvSpPr txBox="1">
                  <a:spLocks noChangeArrowheads="1"/>
                </p:cNvSpPr>
                <p:nvPr/>
              </p:nvSpPr>
              <p:spPr bwMode="auto">
                <a:xfrm>
                  <a:off x="5256" y="1513"/>
                  <a:ext cx="227" cy="1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Microsoft Sans Serif" pitchFamily="34" charset="0"/>
                      <a:sym typeface="Symbol" pitchFamily="18" charset="2"/>
                    </a:rPr>
                    <a:t> </a:t>
                  </a:r>
                  <a:r>
                    <a:rPr lang="en-US">
                      <a:latin typeface="Microsoft Sans Serif" pitchFamily="34" charset="0"/>
                    </a:rPr>
                    <a:t>7 R</a:t>
                  </a:r>
                  <a:r>
                    <a:rPr lang="en-US" baseline="-25000">
                      <a:latin typeface="Microsoft Sans Serif" pitchFamily="34" charset="0"/>
                    </a:rPr>
                    <a:t>M</a:t>
                  </a:r>
                </a:p>
              </p:txBody>
            </p:sp>
            <p:sp>
              <p:nvSpPr>
                <p:cNvPr id="9243" name="Text Box 1075"/>
                <p:cNvSpPr txBox="1">
                  <a:spLocks noChangeArrowheads="1"/>
                </p:cNvSpPr>
                <p:nvPr/>
              </p:nvSpPr>
              <p:spPr bwMode="auto">
                <a:xfrm rot="-56138">
                  <a:off x="5000" y="1950"/>
                  <a:ext cx="16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solidFill>
                        <a:schemeClr val="accent2"/>
                      </a:solidFill>
                      <a:latin typeface="Times New Roman" charset="0"/>
                      <a:cs typeface="Times New Roman" charset="0"/>
                      <a:sym typeface="Symbol" pitchFamily="18" charset="2"/>
                    </a:rPr>
                    <a:t></a:t>
                  </a:r>
                  <a:r>
                    <a:rPr lang="en-US" sz="2400" baseline="30000">
                      <a:solidFill>
                        <a:schemeClr val="accent2"/>
                      </a:solidFill>
                      <a:latin typeface="Times New Roman" charset="0"/>
                      <a:cs typeface="Times New Roman" charset="0"/>
                      <a:sym typeface="Symbol" pitchFamily="18" charset="2"/>
                    </a:rPr>
                    <a:t>0</a:t>
                  </a:r>
                  <a:endParaRPr lang="en-US" sz="2400" baseline="30000">
                    <a:solidFill>
                      <a:schemeClr val="accent2"/>
                    </a:solidFill>
                    <a:latin typeface="Times New Roman" charset="0"/>
                    <a:cs typeface="Times New Roman" charset="0"/>
                  </a:endParaRPr>
                </a:p>
              </p:txBody>
            </p:sp>
          </p:grpSp>
        </p:grpSp>
        <p:sp>
          <p:nvSpPr>
            <p:cNvPr id="9232" name="Text Box 1147"/>
            <p:cNvSpPr txBox="1">
              <a:spLocks noChangeArrowheads="1"/>
            </p:cNvSpPr>
            <p:nvPr/>
          </p:nvSpPr>
          <p:spPr bwMode="auto">
            <a:xfrm>
              <a:off x="1632" y="3424"/>
              <a:ext cx="4080" cy="3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Use the shower-shape analysis to separate the two close photons shower from one photon shower.</a:t>
              </a:r>
            </a:p>
          </p:txBody>
        </p:sp>
      </p:grpSp>
      <p:grpSp>
        <p:nvGrpSpPr>
          <p:cNvPr id="12" name="Group 1152"/>
          <p:cNvGrpSpPr>
            <a:grpSpLocks/>
          </p:cNvGrpSpPr>
          <p:nvPr/>
        </p:nvGrpSpPr>
        <p:grpSpPr bwMode="auto">
          <a:xfrm>
            <a:off x="0" y="857250"/>
            <a:ext cx="9296400" cy="4629150"/>
            <a:chOff x="0" y="492"/>
            <a:chExt cx="5856" cy="2916"/>
          </a:xfrm>
        </p:grpSpPr>
        <p:grpSp>
          <p:nvGrpSpPr>
            <p:cNvPr id="13" name="Group 1149"/>
            <p:cNvGrpSpPr>
              <a:grpSpLocks/>
            </p:cNvGrpSpPr>
            <p:nvPr/>
          </p:nvGrpSpPr>
          <p:grpSpPr bwMode="auto">
            <a:xfrm>
              <a:off x="192" y="1056"/>
              <a:ext cx="2832" cy="2352"/>
              <a:chOff x="336" y="720"/>
              <a:chExt cx="2688" cy="1680"/>
            </a:xfrm>
          </p:grpSpPr>
          <p:pic>
            <p:nvPicPr>
              <p:cNvPr id="9229" name="Picture 103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36" y="720"/>
                <a:ext cx="2688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30" name="Rectangle 1148"/>
              <p:cNvSpPr>
                <a:spLocks noChangeArrowheads="1"/>
              </p:cNvSpPr>
              <p:nvPr/>
            </p:nvSpPr>
            <p:spPr bwMode="auto">
              <a:xfrm>
                <a:off x="2160" y="1104"/>
                <a:ext cx="336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8" name="Text Box 1150"/>
            <p:cNvSpPr txBox="1">
              <a:spLocks noChangeArrowheads="1"/>
            </p:cNvSpPr>
            <p:nvPr/>
          </p:nvSpPr>
          <p:spPr bwMode="auto">
            <a:xfrm>
              <a:off x="0" y="492"/>
              <a:ext cx="585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STAR </a:t>
              </a:r>
              <a:r>
                <a:rPr lang="en-US" sz="1600" u="sng" dirty="0">
                  <a:solidFill>
                    <a:srgbClr val="990000"/>
                  </a:solidFill>
                </a:rPr>
                <a:t>Shower Maximum Detector</a:t>
              </a:r>
              <a:r>
                <a:rPr lang="en-US" sz="1600" dirty="0"/>
                <a:t> is embedded at </a:t>
              </a:r>
              <a:r>
                <a:rPr lang="en-US" sz="1600" dirty="0">
                  <a:solidFill>
                    <a:schemeClr val="accent2"/>
                  </a:solidFill>
                </a:rPr>
                <a:t>~ 5x</a:t>
              </a:r>
              <a:r>
                <a:rPr lang="en-US" sz="1600" baseline="-25000" dirty="0">
                  <a:solidFill>
                    <a:schemeClr val="accent2"/>
                  </a:solidFill>
                </a:rPr>
                <a:t>0</a:t>
              </a:r>
              <a:r>
                <a:rPr lang="en-US" sz="1600" dirty="0"/>
                <a:t> between the lead-</a:t>
              </a:r>
              <a:r>
                <a:rPr lang="en-US" sz="1600" dirty="0" err="1"/>
                <a:t>scintillator</a:t>
              </a:r>
              <a:r>
                <a:rPr lang="en-US" sz="1600" dirty="0"/>
                <a:t> layers </a:t>
              </a:r>
              <a:r>
                <a:rPr lang="en-US" sz="1600" dirty="0" smtClean="0"/>
                <a:t>         “</a:t>
              </a:r>
              <a:r>
                <a:rPr lang="en-US" sz="1600" dirty="0"/>
                <a:t>BEMC” </a:t>
              </a:r>
            </a:p>
          </p:txBody>
        </p:sp>
      </p:grpSp>
      <p:pic>
        <p:nvPicPr>
          <p:cNvPr id="44" name="~PP1916.WAV">
            <a:hlinkClick r:id="" action="ppaction://media"/>
          </p:cNvPr>
          <p:cNvPicPr>
            <a:picLocks noRot="1" noChangeAspect="1"/>
          </p:cNvPicPr>
          <p:nvPr>
            <a:wavAudioFile r:embed="rId2" name="~PP1916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AAA6-D91B-4D7B-9D2E-6BA77E23C84B}" type="slidenum">
              <a:rPr lang="en-US"/>
              <a:pPr/>
              <a:t>22</a:t>
            </a:fld>
            <a:endParaRPr lang="en-US"/>
          </a:p>
        </p:txBody>
      </p:sp>
      <p:pic>
        <p:nvPicPr>
          <p:cNvPr id="262149" name="Picture 5" descr="2_fig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38200"/>
            <a:ext cx="6705600" cy="4495800"/>
          </a:xfrm>
          <a:prstGeom prst="rect">
            <a:avLst/>
          </a:prstGeom>
          <a:noFill/>
        </p:spPr>
      </p:pic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1846263" y="2341563"/>
            <a:ext cx="1989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u="none">
                <a:latin typeface="Lucida Sans" pitchFamily="34" charset="0"/>
              </a:rPr>
              <a:t>STAR Preliminary</a:t>
            </a:r>
          </a:p>
        </p:txBody>
      </p:sp>
      <p:sp>
        <p:nvSpPr>
          <p:cNvPr id="262156" name="Text Box 12"/>
          <p:cNvSpPr txBox="1">
            <a:spLocks noChangeArrowheads="1"/>
          </p:cNvSpPr>
          <p:nvPr/>
        </p:nvSpPr>
        <p:spPr bwMode="auto">
          <a:xfrm>
            <a:off x="0" y="5592763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200" b="1" u="none">
                <a:latin typeface="Batang" pitchFamily="18" charset="-127"/>
                <a:cs typeface="Times New Roman" pitchFamily="18" charset="0"/>
              </a:rPr>
              <a:t>Near side is suppressed with centrality which might </a:t>
            </a:r>
          </a:p>
          <a:p>
            <a:pPr algn="ctr">
              <a:buFont typeface="Wingdings" pitchFamily="2" charset="2"/>
              <a:buNone/>
            </a:pPr>
            <a:r>
              <a:rPr lang="en-US" sz="2200" b="1" u="none">
                <a:latin typeface="Batang" pitchFamily="18" charset="-127"/>
                <a:cs typeface="Times New Roman" pitchFamily="18" charset="0"/>
              </a:rPr>
              <a:t>due to the increase of </a:t>
            </a:r>
            <a:r>
              <a:rPr lang="en-US" sz="2200" b="1" u="none">
                <a:latin typeface="Batang" pitchFamily="18" charset="-127"/>
                <a:cs typeface="Times New Roman" pitchFamily="18" charset="0"/>
                <a:sym typeface="Symbol" pitchFamily="18" charset="2"/>
              </a:rPr>
              <a:t>/</a:t>
            </a:r>
            <a:r>
              <a:rPr lang="en-US" sz="2200" b="1" u="none" baseline="30000">
                <a:latin typeface="Batang" pitchFamily="18" charset="-127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200" b="1" u="none">
                <a:latin typeface="Batang" pitchFamily="18" charset="-127"/>
                <a:cs typeface="Times New Roman" pitchFamily="18" charset="0"/>
                <a:sym typeface="Symbol" pitchFamily="18" charset="2"/>
              </a:rPr>
              <a:t> ratio</a:t>
            </a:r>
            <a:r>
              <a:rPr lang="en-US" sz="2200" b="1" u="none">
                <a:latin typeface="Batang" pitchFamily="18" charset="-127"/>
                <a:cs typeface="Times New Roman" pitchFamily="18" charset="0"/>
              </a:rPr>
              <a:t> .</a:t>
            </a:r>
          </a:p>
        </p:txBody>
      </p:sp>
      <p:sp>
        <p:nvSpPr>
          <p:cNvPr id="262157" name="AutoShape 13"/>
          <p:cNvSpPr>
            <a:spLocks noChangeArrowheads="1"/>
          </p:cNvSpPr>
          <p:nvPr/>
        </p:nvSpPr>
        <p:spPr bwMode="auto">
          <a:xfrm>
            <a:off x="990600" y="76200"/>
            <a:ext cx="7239000" cy="457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u="none" dirty="0">
                <a:solidFill>
                  <a:srgbClr val="3366FF"/>
                </a:solidFill>
                <a:latin typeface="+mj-lt"/>
              </a:rPr>
              <a:t>Trigger photons-charged particles </a:t>
            </a:r>
            <a:r>
              <a:rPr lang="en-US" sz="2000" b="1" u="none" dirty="0" err="1">
                <a:solidFill>
                  <a:srgbClr val="3366FF"/>
                </a:solidFill>
                <a:latin typeface="+mj-lt"/>
              </a:rPr>
              <a:t>azimuthal</a:t>
            </a:r>
            <a:r>
              <a:rPr lang="en-US" sz="2000" b="1" u="none" dirty="0">
                <a:solidFill>
                  <a:srgbClr val="3366FF"/>
                </a:solidFill>
                <a:latin typeface="+mj-lt"/>
              </a:rPr>
              <a:t> correlations </a:t>
            </a:r>
            <a:endParaRPr lang="en-US" sz="2000" b="1" u="none" baseline="-25000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262159" name="Line 15"/>
          <p:cNvSpPr>
            <a:spLocks noChangeShapeType="1"/>
          </p:cNvSpPr>
          <p:nvPr/>
        </p:nvSpPr>
        <p:spPr bwMode="auto">
          <a:xfrm>
            <a:off x="2311400" y="44323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2160" name="Line 16"/>
          <p:cNvSpPr>
            <a:spLocks noChangeShapeType="1"/>
          </p:cNvSpPr>
          <p:nvPr/>
        </p:nvSpPr>
        <p:spPr bwMode="auto">
          <a:xfrm>
            <a:off x="2273300" y="46482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2161" name="Line 17"/>
          <p:cNvSpPr>
            <a:spLocks noChangeShapeType="1"/>
          </p:cNvSpPr>
          <p:nvPr/>
        </p:nvSpPr>
        <p:spPr bwMode="auto">
          <a:xfrm>
            <a:off x="5016500" y="43815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2162" name="Line 18"/>
          <p:cNvSpPr>
            <a:spLocks noChangeShapeType="1"/>
          </p:cNvSpPr>
          <p:nvPr/>
        </p:nvSpPr>
        <p:spPr bwMode="auto">
          <a:xfrm>
            <a:off x="4991100" y="47244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1BFC5-3B72-4687-ABD0-0CA9683309C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3366FF"/>
                </a:solidFill>
                <a:latin typeface="+mj-lt"/>
              </a:rPr>
              <a:t>Results: Effect of shower-shape cut </a:t>
            </a:r>
          </a:p>
        </p:txBody>
      </p:sp>
      <p:sp>
        <p:nvSpPr>
          <p:cNvPr id="461832" name="Text Box 8"/>
          <p:cNvSpPr txBox="1">
            <a:spLocks noChangeArrowheads="1"/>
          </p:cNvSpPr>
          <p:nvPr/>
        </p:nvSpPr>
        <p:spPr bwMode="auto">
          <a:xfrm>
            <a:off x="-101600" y="5195888"/>
            <a:ext cx="944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o"/>
            </a:pPr>
            <a:r>
              <a:rPr lang="en-US" sz="1800" b="1">
                <a:latin typeface="Batang" pitchFamily="18" charset="-127"/>
                <a:cs typeface="Times New Roman" charset="0"/>
              </a:rPr>
              <a:t>The away-side correlation strength is suppressed compared to pp and peripheral Au+Au.</a:t>
            </a:r>
          </a:p>
        </p:txBody>
      </p:sp>
      <p:sp>
        <p:nvSpPr>
          <p:cNvPr id="10246" name="Line 14"/>
          <p:cNvSpPr>
            <a:spLocks noChangeShapeType="1"/>
          </p:cNvSpPr>
          <p:nvPr/>
        </p:nvSpPr>
        <p:spPr bwMode="auto">
          <a:xfrm>
            <a:off x="3962400" y="1295400"/>
            <a:ext cx="12954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15"/>
          <p:cNvSpPr>
            <a:spLocks noChangeShapeType="1"/>
          </p:cNvSpPr>
          <p:nvPr/>
        </p:nvSpPr>
        <p:spPr bwMode="auto">
          <a:xfrm>
            <a:off x="6184900" y="1152525"/>
            <a:ext cx="12954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16"/>
          <p:cNvSpPr>
            <a:spLocks noChangeShapeType="1"/>
          </p:cNvSpPr>
          <p:nvPr/>
        </p:nvSpPr>
        <p:spPr bwMode="auto">
          <a:xfrm>
            <a:off x="1295400" y="4762500"/>
            <a:ext cx="624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3581400" y="4845050"/>
            <a:ext cx="1690688" cy="33655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Medium effect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942975" y="5562600"/>
            <a:ext cx="7820025" cy="828675"/>
            <a:chOff x="594" y="3504"/>
            <a:chExt cx="4926" cy="522"/>
          </a:xfrm>
        </p:grpSpPr>
        <p:sp>
          <p:nvSpPr>
            <p:cNvPr id="10266" name="Text Box 5"/>
            <p:cNvSpPr txBox="1">
              <a:spLocks noChangeArrowheads="1"/>
            </p:cNvSpPr>
            <p:nvPr/>
          </p:nvSpPr>
          <p:spPr bwMode="auto">
            <a:xfrm>
              <a:off x="594" y="3504"/>
              <a:ext cx="45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o"/>
              </a:pPr>
              <a:r>
                <a:rPr lang="en-US" sz="1800" b="1">
                  <a:latin typeface="Batang" pitchFamily="18" charset="-127"/>
                  <a:cs typeface="Times New Roman" charset="0"/>
                  <a:sym typeface="Symbol" pitchFamily="18" charset="2"/>
                </a:rPr>
                <a:t>The </a:t>
              </a:r>
              <a:r>
                <a:rPr lang="en-US" sz="1800" b="1">
                  <a:solidFill>
                    <a:schemeClr val="accent2"/>
                  </a:solidFill>
                  <a:latin typeface="Batang" pitchFamily="18" charset="-127"/>
                  <a:cs typeface="Times New Roman" charset="0"/>
                  <a:sym typeface="Symbol" pitchFamily="18" charset="2"/>
                </a:rPr>
                <a:t>-rich</a:t>
              </a:r>
              <a:r>
                <a:rPr lang="en-US" sz="1800" b="1">
                  <a:latin typeface="Batang" pitchFamily="18" charset="-127"/>
                  <a:cs typeface="Times New Roman" charset="0"/>
                  <a:sym typeface="Symbol" pitchFamily="18" charset="2"/>
                </a:rPr>
                <a:t> sample has lower near-side yield than </a:t>
              </a:r>
              <a:r>
                <a:rPr lang="en-US" sz="1800" b="1" baseline="30000">
                  <a:latin typeface="Batang" pitchFamily="18" charset="-127"/>
                  <a:cs typeface="Times New Roman" charset="0"/>
                  <a:sym typeface="Symbol" pitchFamily="18" charset="2"/>
                </a:rPr>
                <a:t>0</a:t>
              </a:r>
              <a:r>
                <a:rPr lang="en-US" sz="1800" b="1">
                  <a:latin typeface="Batang" pitchFamily="18" charset="-127"/>
                  <a:cs typeface="Times New Roman" charset="0"/>
                  <a:sym typeface="Symbol" pitchFamily="18" charset="2"/>
                </a:rPr>
                <a:t> </a:t>
              </a:r>
              <a:r>
                <a:rPr lang="en-US" sz="1800" b="1">
                  <a:solidFill>
                    <a:schemeClr val="accent2"/>
                  </a:solidFill>
                  <a:latin typeface="Batang" pitchFamily="18" charset="-127"/>
                  <a:cs typeface="Times New Roman" charset="0"/>
                  <a:sym typeface="Symbol" pitchFamily="18" charset="2"/>
                </a:rPr>
                <a:t>but not zero</a:t>
              </a:r>
              <a:r>
                <a:rPr lang="en-US" sz="1800" b="1">
                  <a:latin typeface="Batang" pitchFamily="18" charset="-127"/>
                  <a:cs typeface="Times New Roman" charset="0"/>
                  <a:sym typeface="Symbol" pitchFamily="18" charset="2"/>
                </a:rPr>
                <a:t>.</a:t>
              </a:r>
              <a:endParaRPr lang="en-US" sz="1800" b="1">
                <a:latin typeface="Batang" pitchFamily="18" charset="-127"/>
                <a:cs typeface="Times New Roman" charset="0"/>
              </a:endParaRPr>
            </a:p>
          </p:txBody>
        </p:sp>
        <p:sp>
          <p:nvSpPr>
            <p:cNvPr id="10267" name="Text Box 22"/>
            <p:cNvSpPr txBox="1">
              <a:spLocks noChangeArrowheads="1"/>
            </p:cNvSpPr>
            <p:nvPr/>
          </p:nvSpPr>
          <p:spPr bwMode="auto">
            <a:xfrm>
              <a:off x="1844" y="3795"/>
              <a:ext cx="367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ym typeface="Symbol" pitchFamily="18" charset="2"/>
                </a:rPr>
                <a:t>-sample is not pure direct  ! How about the </a:t>
              </a:r>
              <a:r>
                <a:rPr lang="en-US" sz="1800" b="1" baseline="30000" dirty="0">
                  <a:sym typeface="Symbol" pitchFamily="18" charset="2"/>
                </a:rPr>
                <a:t>0</a:t>
              </a:r>
              <a:r>
                <a:rPr lang="en-US" sz="1800" b="1" dirty="0">
                  <a:sym typeface="Symbol" pitchFamily="18" charset="2"/>
                </a:rPr>
                <a:t> </a:t>
              </a:r>
              <a:r>
                <a:rPr lang="en-US" sz="1800" b="1" dirty="0"/>
                <a:t>?</a:t>
              </a:r>
            </a:p>
          </p:txBody>
        </p:sp>
      </p:grpSp>
      <p:sp>
        <p:nvSpPr>
          <p:cNvPr id="10251" name="Text Box 23"/>
          <p:cNvSpPr txBox="1">
            <a:spLocks noChangeArrowheads="1"/>
          </p:cNvSpPr>
          <p:nvPr/>
        </p:nvSpPr>
        <p:spPr bwMode="auto">
          <a:xfrm>
            <a:off x="1549400" y="4208463"/>
            <a:ext cx="1233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Vacuum QCD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81000" y="533400"/>
            <a:ext cx="7848600" cy="3505200"/>
            <a:chOff x="240" y="336"/>
            <a:chExt cx="4944" cy="2208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240" y="336"/>
              <a:ext cx="4944" cy="2208"/>
              <a:chOff x="240" y="336"/>
              <a:chExt cx="4944" cy="2208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528" y="336"/>
                <a:ext cx="4656" cy="2208"/>
                <a:chOff x="144" y="336"/>
                <a:chExt cx="5466" cy="1608"/>
              </a:xfrm>
            </p:grpSpPr>
            <p:pic>
              <p:nvPicPr>
                <p:cNvPr id="10264" name="Picture 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b="49181"/>
                <a:stretch>
                  <a:fillRect/>
                </a:stretch>
              </p:blipFill>
              <p:spPr bwMode="auto">
                <a:xfrm>
                  <a:off x="144" y="336"/>
                  <a:ext cx="5466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65" name="Picture 10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t="95082"/>
                <a:stretch>
                  <a:fillRect/>
                </a:stretch>
              </p:blipFill>
              <p:spPr bwMode="auto">
                <a:xfrm>
                  <a:off x="144" y="1800"/>
                  <a:ext cx="546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0262" name="Picture 18"/>
              <p:cNvPicPr>
                <a:picLocks noChangeAspect="1" noChangeArrowheads="1"/>
              </p:cNvPicPr>
              <p:nvPr/>
            </p:nvPicPr>
            <p:blipFill>
              <a:blip r:embed="rId6"/>
              <a:srcRect t="63307" r="93492" b="14676"/>
              <a:stretch>
                <a:fillRect/>
              </a:stretch>
            </p:blipFill>
            <p:spPr bwMode="auto">
              <a:xfrm>
                <a:off x="240" y="912"/>
                <a:ext cx="240" cy="1008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</p:pic>
          <p:sp>
            <p:nvSpPr>
              <p:cNvPr id="10263" name="Rectangle 19"/>
              <p:cNvSpPr>
                <a:spLocks noChangeArrowheads="1"/>
              </p:cNvSpPr>
              <p:nvPr/>
            </p:nvSpPr>
            <p:spPr bwMode="auto">
              <a:xfrm>
                <a:off x="866" y="72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60" name="Rectangle 25"/>
            <p:cNvSpPr>
              <a:spLocks noChangeArrowheads="1"/>
            </p:cNvSpPr>
            <p:nvPr/>
          </p:nvSpPr>
          <p:spPr bwMode="auto">
            <a:xfrm>
              <a:off x="744" y="1218"/>
              <a:ext cx="288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53" name="Picture 12"/>
          <p:cNvPicPr>
            <a:picLocks noChangeAspect="1" noChangeArrowheads="1"/>
          </p:cNvPicPr>
          <p:nvPr/>
        </p:nvPicPr>
        <p:blipFill>
          <a:blip r:embed="rId7"/>
          <a:srcRect l="78816" t="18118"/>
          <a:stretch>
            <a:fillRect/>
          </a:stretch>
        </p:blipFill>
        <p:spPr bwMode="auto">
          <a:xfrm>
            <a:off x="4114800" y="39624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Text Box 27"/>
          <p:cNvSpPr txBox="1">
            <a:spLocks noChangeArrowheads="1"/>
          </p:cNvSpPr>
          <p:nvPr/>
        </p:nvSpPr>
        <p:spPr bwMode="auto">
          <a:xfrm>
            <a:off x="4098925" y="1101725"/>
            <a:ext cx="968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Centrality</a:t>
            </a:r>
          </a:p>
        </p:txBody>
      </p:sp>
      <p:sp>
        <p:nvSpPr>
          <p:cNvPr id="10255" name="Text Box 28"/>
          <p:cNvSpPr txBox="1">
            <a:spLocks noChangeArrowheads="1"/>
          </p:cNvSpPr>
          <p:nvPr/>
        </p:nvSpPr>
        <p:spPr bwMode="auto">
          <a:xfrm>
            <a:off x="6346825" y="1096963"/>
            <a:ext cx="968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Centrality</a:t>
            </a:r>
          </a:p>
        </p:txBody>
      </p:sp>
      <p:pic>
        <p:nvPicPr>
          <p:cNvPr id="10256" name="Picture 13"/>
          <p:cNvPicPr>
            <a:picLocks noChangeAspect="1" noChangeArrowheads="1"/>
          </p:cNvPicPr>
          <p:nvPr/>
        </p:nvPicPr>
        <p:blipFill>
          <a:blip r:embed="rId7"/>
          <a:srcRect t="17479" r="80188"/>
          <a:stretch>
            <a:fillRect/>
          </a:stretch>
        </p:blipFill>
        <p:spPr bwMode="auto">
          <a:xfrm>
            <a:off x="6400800" y="38608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~PP2215.WAV">
            <a:hlinkClick r:id="" action="ppaction://media"/>
          </p:cNvPr>
          <p:cNvPicPr>
            <a:picLocks noRot="1" noChangeAspect="1"/>
          </p:cNvPicPr>
          <p:nvPr>
            <a:wavAudioFile r:embed="rId2" name="~PP2215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46183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EA031-1BD3-4BEE-8094-6DFD7F820A5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1268" name="AutoShap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  <a:latin typeface="+mj-lt"/>
              </a:rPr>
              <a:t>Comparison </a:t>
            </a:r>
            <a:r>
              <a:rPr lang="en-US" sz="2000" b="1" dirty="0">
                <a:solidFill>
                  <a:srgbClr val="3366FF"/>
                </a:solidFill>
                <a:latin typeface="+mj-lt"/>
              </a:rPr>
              <a:t>of </a:t>
            </a:r>
            <a:r>
              <a:rPr lang="en-US" sz="2000" b="1" dirty="0">
                <a:solidFill>
                  <a:srgbClr val="3366FF"/>
                </a:solidFill>
                <a:latin typeface="+mj-lt"/>
                <a:sym typeface="Symbol" pitchFamily="18" charset="2"/>
              </a:rPr>
              <a:t></a:t>
            </a:r>
            <a:r>
              <a:rPr lang="en-US" sz="2000" b="1" baseline="30000" dirty="0">
                <a:solidFill>
                  <a:srgbClr val="3366FF"/>
                </a:solidFill>
                <a:latin typeface="+mj-lt"/>
                <a:sym typeface="Symbol" pitchFamily="18" charset="2"/>
              </a:rPr>
              <a:t>0</a:t>
            </a:r>
            <a:r>
              <a:rPr lang="en-US" sz="2000" b="1" dirty="0">
                <a:solidFill>
                  <a:srgbClr val="3366FF"/>
                </a:solidFill>
                <a:latin typeface="+mj-lt"/>
                <a:sym typeface="Symbol" pitchFamily="18" charset="2"/>
              </a:rPr>
              <a:t>-triggered yields to charged-</a:t>
            </a:r>
            <a:r>
              <a:rPr lang="en-US" sz="2000" b="1" dirty="0" err="1">
                <a:solidFill>
                  <a:srgbClr val="3366FF"/>
                </a:solidFill>
                <a:latin typeface="+mj-lt"/>
                <a:sym typeface="Symbol" pitchFamily="18" charset="2"/>
              </a:rPr>
              <a:t>hadron</a:t>
            </a:r>
            <a:r>
              <a:rPr lang="en-US" sz="2000" b="1" dirty="0">
                <a:solidFill>
                  <a:srgbClr val="3366FF"/>
                </a:solidFill>
                <a:latin typeface="+mj-lt"/>
                <a:sym typeface="Symbol" pitchFamily="18" charset="2"/>
              </a:rPr>
              <a:t> triggered yields</a:t>
            </a:r>
            <a:r>
              <a:rPr lang="en-US" sz="2000" b="1" dirty="0">
                <a:solidFill>
                  <a:srgbClr val="3366FF"/>
                </a:solidFill>
                <a:latin typeface="+mj-lt"/>
              </a:rPr>
              <a:t> </a:t>
            </a:r>
          </a:p>
        </p:txBody>
      </p:sp>
      <p:sp>
        <p:nvSpPr>
          <p:cNvPr id="11269" name="Text Box 79"/>
          <p:cNvSpPr txBox="1">
            <a:spLocks noChangeArrowheads="1"/>
          </p:cNvSpPr>
          <p:nvPr/>
        </p:nvSpPr>
        <p:spPr bwMode="auto">
          <a:xfrm>
            <a:off x="668338" y="533400"/>
            <a:ext cx="7512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Completely different data set from different RHIC runs, different detectors were</a:t>
            </a:r>
          </a:p>
          <a:p>
            <a:pPr algn="ctr"/>
            <a:r>
              <a:rPr lang="en-US" sz="1400" b="1"/>
              <a:t> involved in the analysis too.</a:t>
            </a:r>
          </a:p>
        </p:txBody>
      </p:sp>
      <p:sp>
        <p:nvSpPr>
          <p:cNvPr id="11270" name="Text Box 80"/>
          <p:cNvSpPr txBox="1">
            <a:spLocks noChangeArrowheads="1"/>
          </p:cNvSpPr>
          <p:nvPr/>
        </p:nvSpPr>
        <p:spPr bwMode="auto">
          <a:xfrm rot="-5400000">
            <a:off x="-549275" y="2911475"/>
            <a:ext cx="277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Associated yields per trigger</a:t>
            </a:r>
          </a:p>
        </p:txBody>
      </p:sp>
      <p:sp>
        <p:nvSpPr>
          <p:cNvPr id="215121" name="Text Box 81"/>
          <p:cNvSpPr txBox="1">
            <a:spLocks noChangeArrowheads="1"/>
          </p:cNvSpPr>
          <p:nvPr/>
        </p:nvSpPr>
        <p:spPr bwMode="auto">
          <a:xfrm>
            <a:off x="942975" y="5424488"/>
            <a:ext cx="731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1800" b="1">
                <a:latin typeface="Microsoft Sans Serif" pitchFamily="34" charset="0"/>
                <a:cs typeface="Times New Roman" charset="0"/>
                <a:sym typeface="Symbol" pitchFamily="18" charset="2"/>
              </a:rPr>
              <a:t></a:t>
            </a:r>
            <a:r>
              <a:rPr lang="en-US" sz="1800" b="1" baseline="30000">
                <a:latin typeface="Microsoft Sans Serif" pitchFamily="34" charset="0"/>
                <a:cs typeface="Times New Roman" charset="0"/>
                <a:sym typeface="Symbol" pitchFamily="18" charset="2"/>
              </a:rPr>
              <a:t>0</a:t>
            </a:r>
            <a:r>
              <a:rPr lang="en-US" sz="1800" b="1">
                <a:latin typeface="Microsoft Sans Serif" pitchFamily="34" charset="0"/>
                <a:cs typeface="Times New Roman" charset="0"/>
                <a:sym typeface="Symbol" pitchFamily="18" charset="2"/>
              </a:rPr>
              <a:t>-charged</a:t>
            </a:r>
            <a:r>
              <a:rPr lang="en-US" sz="1800" b="1">
                <a:solidFill>
                  <a:srgbClr val="660033"/>
                </a:solidFill>
                <a:latin typeface="Microsoft Sans Serif" pitchFamily="34" charset="0"/>
                <a:cs typeface="Times New Roman" charset="0"/>
                <a:sym typeface="Symbol" pitchFamily="18" charset="2"/>
              </a:rPr>
              <a:t> and </a:t>
            </a:r>
            <a:r>
              <a:rPr lang="en-US" sz="1800" b="1">
                <a:solidFill>
                  <a:schemeClr val="accent2"/>
                </a:solidFill>
                <a:latin typeface="Microsoft Sans Serif" pitchFamily="34" charset="0"/>
                <a:cs typeface="Times New Roman" charset="0"/>
                <a:sym typeface="Symbol" pitchFamily="18" charset="2"/>
              </a:rPr>
              <a:t>charged-charged</a:t>
            </a:r>
            <a:r>
              <a:rPr lang="en-US" sz="1800" b="1">
                <a:solidFill>
                  <a:srgbClr val="660033"/>
                </a:solidFill>
                <a:latin typeface="Microsoft Sans Serif" pitchFamily="34" charset="0"/>
                <a:cs typeface="Times New Roman" charset="0"/>
                <a:sym typeface="Symbol" pitchFamily="18" charset="2"/>
              </a:rPr>
              <a:t> results are </a:t>
            </a:r>
            <a:r>
              <a:rPr lang="en-US" sz="1800" b="1">
                <a:latin typeface="Microsoft Sans Serif" pitchFamily="34" charset="0"/>
                <a:cs typeface="Times New Roman" charset="0"/>
                <a:sym typeface="Symbol" pitchFamily="18" charset="2"/>
              </a:rPr>
              <a:t>consistent</a:t>
            </a:r>
            <a:r>
              <a:rPr lang="en-US" sz="1800" b="1">
                <a:solidFill>
                  <a:srgbClr val="660033"/>
                </a:solidFill>
                <a:latin typeface="Microsoft Sans Serif" pitchFamily="34" charset="0"/>
                <a:cs typeface="Times New Roman" charset="0"/>
                <a:sym typeface="Symbol" pitchFamily="18" charset="2"/>
              </a:rPr>
              <a:t>.</a:t>
            </a:r>
            <a:r>
              <a:rPr lang="en-US" sz="1800" b="1">
                <a:solidFill>
                  <a:srgbClr val="660033"/>
                </a:solidFill>
                <a:latin typeface="Microsoft Sans Serif" pitchFamily="34" charset="0"/>
                <a:cs typeface="Times New Roman" charset="0"/>
              </a:rPr>
              <a:t>  </a:t>
            </a:r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990600" y="990600"/>
            <a:ext cx="5486400" cy="3886200"/>
            <a:chOff x="624" y="624"/>
            <a:chExt cx="3456" cy="2448"/>
          </a:xfrm>
        </p:grpSpPr>
        <p:pic>
          <p:nvPicPr>
            <p:cNvPr id="11304" name="Picture 88" descr="lH3"/>
            <p:cNvPicPr>
              <a:picLocks noChangeAspect="1" noChangeArrowheads="1"/>
            </p:cNvPicPr>
            <p:nvPr/>
          </p:nvPicPr>
          <p:blipFill>
            <a:blip r:embed="rId5"/>
            <a:srcRect r="48148"/>
            <a:stretch>
              <a:fillRect/>
            </a:stretch>
          </p:blipFill>
          <p:spPr bwMode="auto">
            <a:xfrm>
              <a:off x="624" y="624"/>
              <a:ext cx="2352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5" name="Picture 89" descr="lH3"/>
            <p:cNvPicPr>
              <a:picLocks noChangeAspect="1" noChangeArrowheads="1"/>
            </p:cNvPicPr>
            <p:nvPr/>
          </p:nvPicPr>
          <p:blipFill>
            <a:blip r:embed="rId5"/>
            <a:srcRect l="50793" r="23810" b="90196"/>
            <a:stretch>
              <a:fillRect/>
            </a:stretch>
          </p:blipFill>
          <p:spPr bwMode="auto">
            <a:xfrm>
              <a:off x="2928" y="624"/>
              <a:ext cx="115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3" name="Text Box 91"/>
          <p:cNvSpPr txBox="1">
            <a:spLocks noChangeArrowheads="1"/>
          </p:cNvSpPr>
          <p:nvPr/>
        </p:nvSpPr>
        <p:spPr bwMode="auto">
          <a:xfrm>
            <a:off x="1371600" y="4800600"/>
            <a:ext cx="6340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1800" b="1">
                <a:solidFill>
                  <a:srgbClr val="660033"/>
                </a:solidFill>
                <a:latin typeface="Microsoft Sans Serif" pitchFamily="34" charset="0"/>
                <a:cs typeface="Times New Roman" charset="0"/>
              </a:rPr>
              <a:t>Near side: Yields are similar for p+p and central Au+Au </a:t>
            </a:r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5181600" y="1752600"/>
            <a:ext cx="2667000" cy="2438400"/>
            <a:chOff x="3264" y="1104"/>
            <a:chExt cx="1680" cy="1536"/>
          </a:xfrm>
        </p:grpSpPr>
        <p:sp>
          <p:nvSpPr>
            <p:cNvPr id="11288" name="Text Box 93"/>
            <p:cNvSpPr txBox="1">
              <a:spLocks noChangeArrowheads="1"/>
            </p:cNvSpPr>
            <p:nvPr/>
          </p:nvSpPr>
          <p:spPr bwMode="auto">
            <a:xfrm>
              <a:off x="3729" y="2448"/>
              <a:ext cx="9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Central Au+Au</a:t>
              </a:r>
            </a:p>
          </p:txBody>
        </p:sp>
        <p:grpSp>
          <p:nvGrpSpPr>
            <p:cNvPr id="4" name="Group 94"/>
            <p:cNvGrpSpPr>
              <a:grpSpLocks/>
            </p:cNvGrpSpPr>
            <p:nvPr/>
          </p:nvGrpSpPr>
          <p:grpSpPr bwMode="auto">
            <a:xfrm>
              <a:off x="3598" y="1104"/>
              <a:ext cx="1346" cy="1325"/>
              <a:chOff x="2400" y="864"/>
              <a:chExt cx="1998" cy="2003"/>
            </a:xfrm>
          </p:grpSpPr>
          <p:grpSp>
            <p:nvGrpSpPr>
              <p:cNvPr id="5" name="Group 95"/>
              <p:cNvGrpSpPr>
                <a:grpSpLocks/>
              </p:cNvGrpSpPr>
              <p:nvPr/>
            </p:nvGrpSpPr>
            <p:grpSpPr bwMode="auto">
              <a:xfrm rot="-1469248">
                <a:off x="2400" y="864"/>
                <a:ext cx="1998" cy="1959"/>
                <a:chOff x="4512" y="2400"/>
                <a:chExt cx="1056" cy="1248"/>
              </a:xfrm>
            </p:grpSpPr>
            <p:sp>
              <p:nvSpPr>
                <p:cNvPr id="11294" name="Oval 96"/>
                <p:cNvSpPr>
                  <a:spLocks noChangeArrowheads="1"/>
                </p:cNvSpPr>
                <p:nvPr/>
              </p:nvSpPr>
              <p:spPr bwMode="auto">
                <a:xfrm>
                  <a:off x="4512" y="2688"/>
                  <a:ext cx="720" cy="9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5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5088" y="2400"/>
                  <a:ext cx="480" cy="43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6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5088" y="2592"/>
                  <a:ext cx="9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7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5088" y="2640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8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5088" y="2640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9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5088" y="2784"/>
                  <a:ext cx="24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0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5088" y="2736"/>
                  <a:ext cx="24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" name="Group 103"/>
                <p:cNvGrpSpPr>
                  <a:grpSpLocks/>
                </p:cNvGrpSpPr>
                <p:nvPr/>
              </p:nvGrpSpPr>
              <p:grpSpPr bwMode="auto">
                <a:xfrm>
                  <a:off x="4896" y="2832"/>
                  <a:ext cx="192" cy="356"/>
                  <a:chOff x="4896" y="2832"/>
                  <a:chExt cx="192" cy="356"/>
                </a:xfrm>
              </p:grpSpPr>
              <p:sp>
                <p:nvSpPr>
                  <p:cNvPr id="11302" name="Freeform 104"/>
                  <p:cNvSpPr>
                    <a:spLocks/>
                  </p:cNvSpPr>
                  <p:nvPr/>
                </p:nvSpPr>
                <p:spPr bwMode="auto">
                  <a:xfrm>
                    <a:off x="4920" y="2832"/>
                    <a:ext cx="168" cy="298"/>
                  </a:xfrm>
                  <a:custGeom>
                    <a:avLst/>
                    <a:gdLst>
                      <a:gd name="T0" fmla="*/ 168 w 168"/>
                      <a:gd name="T1" fmla="*/ 7 h 298"/>
                      <a:gd name="T2" fmla="*/ 120 w 168"/>
                      <a:gd name="T3" fmla="*/ 54 h 298"/>
                      <a:gd name="T4" fmla="*/ 78 w 168"/>
                      <a:gd name="T5" fmla="*/ 22 h 298"/>
                      <a:gd name="T6" fmla="*/ 102 w 168"/>
                      <a:gd name="T7" fmla="*/ 191 h 298"/>
                      <a:gd name="T8" fmla="*/ 38 w 168"/>
                      <a:gd name="T9" fmla="*/ 134 h 298"/>
                      <a:gd name="T10" fmla="*/ 0 w 168"/>
                      <a:gd name="T11" fmla="*/ 298 h 2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8"/>
                      <a:gd name="T19" fmla="*/ 0 h 298"/>
                      <a:gd name="T20" fmla="*/ 168 w 168"/>
                      <a:gd name="T21" fmla="*/ 298 h 2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8" h="298">
                        <a:moveTo>
                          <a:pt x="168" y="7"/>
                        </a:moveTo>
                        <a:cubicBezTo>
                          <a:pt x="148" y="19"/>
                          <a:pt x="135" y="51"/>
                          <a:pt x="120" y="54"/>
                        </a:cubicBezTo>
                        <a:cubicBezTo>
                          <a:pt x="105" y="57"/>
                          <a:pt x="81" y="0"/>
                          <a:pt x="78" y="22"/>
                        </a:cubicBezTo>
                        <a:cubicBezTo>
                          <a:pt x="75" y="45"/>
                          <a:pt x="109" y="173"/>
                          <a:pt x="102" y="191"/>
                        </a:cubicBezTo>
                        <a:cubicBezTo>
                          <a:pt x="95" y="209"/>
                          <a:pt x="55" y="116"/>
                          <a:pt x="38" y="134"/>
                        </a:cubicBezTo>
                        <a:cubicBezTo>
                          <a:pt x="21" y="152"/>
                          <a:pt x="8" y="264"/>
                          <a:pt x="0" y="298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3" name="Freeform 105"/>
                  <p:cNvSpPr>
                    <a:spLocks/>
                  </p:cNvSpPr>
                  <p:nvPr/>
                </p:nvSpPr>
                <p:spPr bwMode="auto">
                  <a:xfrm>
                    <a:off x="4896" y="3024"/>
                    <a:ext cx="41" cy="164"/>
                  </a:xfrm>
                  <a:custGeom>
                    <a:avLst/>
                    <a:gdLst>
                      <a:gd name="T0" fmla="*/ 41 w 41"/>
                      <a:gd name="T1" fmla="*/ 0 h 164"/>
                      <a:gd name="T2" fmla="*/ 0 w 41"/>
                      <a:gd name="T3" fmla="*/ 164 h 164"/>
                      <a:gd name="T4" fmla="*/ 0 60000 65536"/>
                      <a:gd name="T5" fmla="*/ 0 60000 65536"/>
                      <a:gd name="T6" fmla="*/ 0 w 41"/>
                      <a:gd name="T7" fmla="*/ 0 h 164"/>
                      <a:gd name="T8" fmla="*/ 41 w 41"/>
                      <a:gd name="T9" fmla="*/ 164 h 16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64">
                        <a:moveTo>
                          <a:pt x="41" y="0"/>
                        </a:moveTo>
                        <a:lnTo>
                          <a:pt x="0" y="164"/>
                        </a:lnTo>
                      </a:path>
                    </a:pathLst>
                  </a:custGeom>
                  <a:noFill/>
                  <a:ln w="25400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293" name="Text Box 106"/>
              <p:cNvSpPr txBox="1">
                <a:spLocks noChangeArrowheads="1"/>
              </p:cNvSpPr>
              <p:nvPr/>
            </p:nvSpPr>
            <p:spPr bwMode="auto">
              <a:xfrm rot="-1469248">
                <a:off x="3084" y="2082"/>
                <a:ext cx="302" cy="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>
                    <a:solidFill>
                      <a:schemeClr val="accent2"/>
                    </a:solidFill>
                    <a:latin typeface="Trebuchet MS" pitchFamily="34" charset="0"/>
                  </a:rPr>
                  <a:t>?</a:t>
                </a:r>
              </a:p>
            </p:txBody>
          </p:sp>
        </p:grpSp>
        <p:sp>
          <p:nvSpPr>
            <p:cNvPr id="11290" name="Text Box 107"/>
            <p:cNvSpPr txBox="1">
              <a:spLocks noChangeArrowheads="1"/>
            </p:cNvSpPr>
            <p:nvPr/>
          </p:nvSpPr>
          <p:spPr bwMode="auto">
            <a:xfrm>
              <a:off x="3264" y="1152"/>
              <a:ext cx="8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Surface bias</a:t>
              </a:r>
            </a:p>
          </p:txBody>
        </p:sp>
        <p:sp>
          <p:nvSpPr>
            <p:cNvPr id="11291" name="Line 111"/>
            <p:cNvSpPr>
              <a:spLocks noChangeShapeType="1"/>
            </p:cNvSpPr>
            <p:nvPr/>
          </p:nvSpPr>
          <p:spPr bwMode="auto">
            <a:xfrm>
              <a:off x="3792" y="1344"/>
              <a:ext cx="38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56" name="Text Box 116"/>
          <p:cNvSpPr txBox="1">
            <a:spLocks noChangeArrowheads="1"/>
          </p:cNvSpPr>
          <p:nvPr/>
        </p:nvSpPr>
        <p:spPr bwMode="auto">
          <a:xfrm>
            <a:off x="4325937" y="5867400"/>
            <a:ext cx="230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3366FF"/>
                </a:solidFill>
                <a:sym typeface="Symbol" pitchFamily="18" charset="2"/>
              </a:rPr>
              <a:t></a:t>
            </a:r>
            <a:r>
              <a:rPr lang="en-US" sz="1800" b="1" baseline="30000" dirty="0">
                <a:solidFill>
                  <a:srgbClr val="3366FF"/>
                </a:solidFill>
                <a:sym typeface="Symbol" pitchFamily="18" charset="2"/>
              </a:rPr>
              <a:t>0 </a:t>
            </a:r>
            <a:r>
              <a:rPr lang="en-US" sz="1800" b="1" dirty="0">
                <a:solidFill>
                  <a:srgbClr val="3366FF"/>
                </a:solidFill>
                <a:sym typeface="Symbol" pitchFamily="18" charset="2"/>
              </a:rPr>
              <a:t> sample is pure.</a:t>
            </a:r>
            <a:endParaRPr lang="en-US" sz="1800" b="1" dirty="0">
              <a:solidFill>
                <a:srgbClr val="3366FF"/>
              </a:solidFill>
            </a:endParaRPr>
          </a:p>
        </p:txBody>
      </p:sp>
      <p:sp>
        <p:nvSpPr>
          <p:cNvPr id="11276" name="Rectangle 19"/>
          <p:cNvSpPr>
            <a:spLocks noChangeArrowheads="1"/>
          </p:cNvSpPr>
          <p:nvPr/>
        </p:nvSpPr>
        <p:spPr bwMode="auto">
          <a:xfrm>
            <a:off x="3295650" y="2514600"/>
            <a:ext cx="1279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u="sng">
                <a:solidFill>
                  <a:schemeClr val="accent2"/>
                </a:solidFill>
                <a:latin typeface="Batang" pitchFamily="18" charset="-127"/>
              </a:rPr>
              <a:t>PRL 97 </a:t>
            </a:r>
          </a:p>
          <a:p>
            <a:pPr algn="ctr"/>
            <a:r>
              <a:rPr lang="en-US" sz="1400" b="1" u="sng">
                <a:solidFill>
                  <a:schemeClr val="accent2"/>
                </a:solidFill>
                <a:latin typeface="Batang" pitchFamily="18" charset="-127"/>
              </a:rPr>
              <a:t>162301 (2006).</a:t>
            </a:r>
          </a:p>
        </p:txBody>
      </p:sp>
      <p:sp>
        <p:nvSpPr>
          <p:cNvPr id="11277" name="Rectangle 118"/>
          <p:cNvSpPr>
            <a:spLocks noChangeArrowheads="1"/>
          </p:cNvSpPr>
          <p:nvPr/>
        </p:nvSpPr>
        <p:spPr bwMode="auto">
          <a:xfrm>
            <a:off x="1828800" y="1876425"/>
            <a:ext cx="2514600" cy="381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278" name="AutoShape 119"/>
          <p:cNvCxnSpPr>
            <a:cxnSpLocks noChangeShapeType="1"/>
          </p:cNvCxnSpPr>
          <p:nvPr/>
        </p:nvCxnSpPr>
        <p:spPr bwMode="auto">
          <a:xfrm>
            <a:off x="4038600" y="2036763"/>
            <a:ext cx="217488" cy="706437"/>
          </a:xfrm>
          <a:prstGeom prst="bentConnector3">
            <a:avLst>
              <a:gd name="adj1" fmla="val 205111"/>
            </a:avLst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sp>
        <p:nvSpPr>
          <p:cNvPr id="11279" name="Rectangle 120"/>
          <p:cNvSpPr>
            <a:spLocks noChangeArrowheads="1"/>
          </p:cNvSpPr>
          <p:nvPr/>
        </p:nvSpPr>
        <p:spPr bwMode="auto">
          <a:xfrm>
            <a:off x="1828800" y="1466850"/>
            <a:ext cx="25146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Text Box 121"/>
          <p:cNvSpPr txBox="1">
            <a:spLocks noChangeArrowheads="1"/>
          </p:cNvSpPr>
          <p:nvPr/>
        </p:nvSpPr>
        <p:spPr bwMode="auto">
          <a:xfrm>
            <a:off x="288925" y="990600"/>
            <a:ext cx="1047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This analysis</a:t>
            </a:r>
          </a:p>
        </p:txBody>
      </p:sp>
      <p:sp>
        <p:nvSpPr>
          <p:cNvPr id="11281" name="Line 122"/>
          <p:cNvSpPr>
            <a:spLocks noChangeShapeType="1"/>
          </p:cNvSpPr>
          <p:nvPr/>
        </p:nvSpPr>
        <p:spPr bwMode="auto">
          <a:xfrm>
            <a:off x="1219200" y="1219200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123"/>
          <p:cNvGrpSpPr>
            <a:grpSpLocks/>
          </p:cNvGrpSpPr>
          <p:nvPr/>
        </p:nvGrpSpPr>
        <p:grpSpPr bwMode="auto">
          <a:xfrm>
            <a:off x="406400" y="990600"/>
            <a:ext cx="8305800" cy="4470400"/>
            <a:chOff x="256" y="624"/>
            <a:chExt cx="5232" cy="2816"/>
          </a:xfrm>
        </p:grpSpPr>
        <p:pic>
          <p:nvPicPr>
            <p:cNvPr id="11284" name="Picture 124" descr="lH3"/>
            <p:cNvPicPr>
              <a:picLocks noChangeAspect="1" noChangeArrowheads="1"/>
            </p:cNvPicPr>
            <p:nvPr/>
          </p:nvPicPr>
          <p:blipFill>
            <a:blip r:embed="rId5"/>
            <a:srcRect l="76190" r="4762" b="90196"/>
            <a:stretch>
              <a:fillRect/>
            </a:stretch>
          </p:blipFill>
          <p:spPr bwMode="auto">
            <a:xfrm>
              <a:off x="4080" y="624"/>
              <a:ext cx="8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25"/>
            <p:cNvGrpSpPr>
              <a:grpSpLocks/>
            </p:cNvGrpSpPr>
            <p:nvPr/>
          </p:nvGrpSpPr>
          <p:grpSpPr bwMode="auto">
            <a:xfrm>
              <a:off x="256" y="864"/>
              <a:ext cx="5232" cy="2576"/>
              <a:chOff x="256" y="864"/>
              <a:chExt cx="5232" cy="2576"/>
            </a:xfrm>
          </p:grpSpPr>
          <p:pic>
            <p:nvPicPr>
              <p:cNvPr id="11286" name="Picture 126" descr="lH3"/>
              <p:cNvPicPr>
                <a:picLocks noChangeAspect="1" noChangeArrowheads="1"/>
              </p:cNvPicPr>
              <p:nvPr/>
            </p:nvPicPr>
            <p:blipFill>
              <a:blip r:embed="rId5"/>
              <a:srcRect l="51852" t="9804" r="4762"/>
              <a:stretch>
                <a:fillRect/>
              </a:stretch>
            </p:blipFill>
            <p:spPr bwMode="auto">
              <a:xfrm>
                <a:off x="2976" y="864"/>
                <a:ext cx="1968" cy="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87" name="Text Box 127"/>
              <p:cNvSpPr txBox="1">
                <a:spLocks noChangeArrowheads="1"/>
              </p:cNvSpPr>
              <p:nvPr/>
            </p:nvSpPr>
            <p:spPr bwMode="auto">
              <a:xfrm>
                <a:off x="256" y="3209"/>
                <a:ext cx="52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Font typeface="Wingdings" pitchFamily="2" charset="2"/>
                  <a:buChar char="ü"/>
                </a:pPr>
                <a:r>
                  <a:rPr lang="en-US" sz="1800" b="1">
                    <a:solidFill>
                      <a:schemeClr val="accent2"/>
                    </a:solidFill>
                    <a:latin typeface="Microsoft Sans Serif" pitchFamily="34" charset="0"/>
                    <a:cs typeface="Times New Roman" charset="0"/>
                  </a:rPr>
                  <a:t>Away side: Yields show big difference between p+p and central Au+Au</a:t>
                </a:r>
                <a:r>
                  <a:rPr lang="en-US" sz="1800" b="1">
                    <a:solidFill>
                      <a:srgbClr val="660033"/>
                    </a:solidFill>
                    <a:latin typeface="Microsoft Sans Serif" pitchFamily="34" charset="0"/>
                    <a:cs typeface="Times New Roman" charset="0"/>
                  </a:rPr>
                  <a:t> </a:t>
                </a:r>
              </a:p>
            </p:txBody>
          </p:sp>
        </p:grpSp>
      </p:grpSp>
      <p:pic>
        <p:nvPicPr>
          <p:cNvPr id="41" name="~PP1541.WAV">
            <a:hlinkClick r:id="" action="ppaction://media"/>
          </p:cNvPr>
          <p:cNvPicPr>
            <a:picLocks noRot="1" noChangeAspect="1"/>
          </p:cNvPicPr>
          <p:nvPr>
            <a:wavAudioFile r:embed="rId2" name="~PP1541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15121" grpId="0" autoUpdateAnimBg="0"/>
      <p:bldP spid="2151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03EBA-2FD1-48C7-A936-37BB03ADC91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5257800" y="1587500"/>
            <a:ext cx="3810000" cy="3060700"/>
            <a:chOff x="2784" y="576"/>
            <a:chExt cx="2400" cy="1928"/>
          </a:xfrm>
        </p:grpSpPr>
        <p:pic>
          <p:nvPicPr>
            <p:cNvPr id="12314" name="Picture 44" descr="1_figure"/>
            <p:cNvPicPr>
              <a:picLocks noChangeAspect="1" noChangeArrowheads="1"/>
            </p:cNvPicPr>
            <p:nvPr/>
          </p:nvPicPr>
          <p:blipFill>
            <a:blip r:embed="rId4"/>
            <a:srcRect l="20714" t="92270" r="62456"/>
            <a:stretch>
              <a:fillRect/>
            </a:stretch>
          </p:blipFill>
          <p:spPr bwMode="auto">
            <a:xfrm>
              <a:off x="3720" y="2336"/>
              <a:ext cx="69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5" name="Picture 45" descr="1_figure"/>
            <p:cNvPicPr>
              <a:picLocks noChangeAspect="1" noChangeArrowheads="1"/>
            </p:cNvPicPr>
            <p:nvPr/>
          </p:nvPicPr>
          <p:blipFill>
            <a:blip r:embed="rId4"/>
            <a:srcRect t="27106" r="94203" b="28716"/>
            <a:stretch>
              <a:fillRect/>
            </a:stretch>
          </p:blipFill>
          <p:spPr bwMode="auto">
            <a:xfrm>
              <a:off x="2784" y="1008"/>
              <a:ext cx="24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6" name="Picture 46"/>
            <p:cNvPicPr>
              <a:picLocks noChangeAspect="1" noChangeArrowheads="1"/>
            </p:cNvPicPr>
            <p:nvPr/>
          </p:nvPicPr>
          <p:blipFill>
            <a:blip r:embed="rId5"/>
            <a:srcRect l="65402" b="49606"/>
            <a:stretch>
              <a:fillRect/>
            </a:stretch>
          </p:blipFill>
          <p:spPr bwMode="auto">
            <a:xfrm>
              <a:off x="3072" y="576"/>
              <a:ext cx="2112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7" name="Text Box 47"/>
            <p:cNvSpPr txBox="1">
              <a:spLocks noChangeArrowheads="1"/>
            </p:cNvSpPr>
            <p:nvPr/>
          </p:nvSpPr>
          <p:spPr bwMode="auto">
            <a:xfrm>
              <a:off x="3530" y="2256"/>
              <a:ext cx="2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0</a:t>
              </a:r>
            </a:p>
          </p:txBody>
        </p:sp>
        <p:sp>
          <p:nvSpPr>
            <p:cNvPr id="12318" name="Text Box 48"/>
            <p:cNvSpPr txBox="1">
              <a:spLocks noChangeArrowheads="1"/>
            </p:cNvSpPr>
            <p:nvPr/>
          </p:nvSpPr>
          <p:spPr bwMode="auto">
            <a:xfrm>
              <a:off x="4432" y="2232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ym typeface="Symbol" pitchFamily="18" charset="2"/>
                </a:rPr>
                <a:t></a:t>
              </a:r>
              <a:endParaRPr lang="en-US" sz="1600" b="1"/>
            </a:p>
          </p:txBody>
        </p:sp>
      </p:grp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752600" y="609600"/>
            <a:ext cx="512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latin typeface="Batang" pitchFamily="18" charset="-127"/>
                <a:cs typeface="Times New Roman" charset="0"/>
              </a:rPr>
              <a:t>Extraction of direct</a:t>
            </a:r>
            <a:r>
              <a:rPr lang="en-US" sz="2400" b="1" dirty="0">
                <a:solidFill>
                  <a:srgbClr val="660033"/>
                </a:solidFill>
                <a:latin typeface="Batang" pitchFamily="18" charset="-127"/>
                <a:cs typeface="Times New Roman" charset="0"/>
                <a:sym typeface="Symbol" pitchFamily="18" charset="2"/>
              </a:rPr>
              <a:t> away-side yields</a:t>
            </a:r>
            <a:endParaRPr lang="en-US" sz="2400" b="1" dirty="0">
              <a:solidFill>
                <a:srgbClr val="660033"/>
              </a:solidFill>
              <a:latin typeface="Batang" pitchFamily="18" charset="-127"/>
              <a:cs typeface="Times New Roman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484563" y="1143000"/>
            <a:ext cx="2687637" cy="573088"/>
            <a:chOff x="710" y="2976"/>
            <a:chExt cx="1693" cy="361"/>
          </a:xfrm>
        </p:grpSpPr>
        <p:sp>
          <p:nvSpPr>
            <p:cNvPr id="12311" name="Text Box 5"/>
            <p:cNvSpPr txBox="1">
              <a:spLocks noChangeArrowheads="1"/>
            </p:cNvSpPr>
            <p:nvPr/>
          </p:nvSpPr>
          <p:spPr bwMode="auto">
            <a:xfrm>
              <a:off x="710" y="3049"/>
              <a:ext cx="16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cs typeface="Times New Roman" charset="0"/>
                </a:rPr>
                <a:t>R=Y</a:t>
              </a:r>
              <a:r>
                <a:rPr lang="en-US" sz="2400" b="1" baseline="-25000">
                  <a:cs typeface="Times New Roman" charset="0"/>
                  <a:sym typeface="Symbol" pitchFamily="18" charset="2"/>
                </a:rPr>
                <a:t>-rich+h</a:t>
              </a:r>
              <a:r>
                <a:rPr lang="en-US" sz="2400" b="1">
                  <a:cs typeface="Times New Roman" charset="0"/>
                  <a:sym typeface="Symbol" pitchFamily="18" charset="2"/>
                </a:rPr>
                <a:t>/Y</a:t>
              </a:r>
              <a:r>
                <a:rPr lang="en-US" sz="2400" b="1" baseline="-25000">
                  <a:cs typeface="Times New Roman" charset="0"/>
                  <a:sym typeface="Symbol" pitchFamily="18" charset="2"/>
                </a:rPr>
                <a:t>0+h</a:t>
              </a:r>
              <a:endParaRPr lang="en-US" sz="2400" b="1" baseline="-25000">
                <a:cs typeface="Times New Roman" charset="0"/>
              </a:endParaRPr>
            </a:p>
          </p:txBody>
        </p:sp>
        <p:sp>
          <p:nvSpPr>
            <p:cNvPr id="12312" name="Text Box 6"/>
            <p:cNvSpPr txBox="1">
              <a:spLocks noChangeArrowheads="1"/>
            </p:cNvSpPr>
            <p:nvPr/>
          </p:nvSpPr>
          <p:spPr bwMode="auto">
            <a:xfrm>
              <a:off x="1160" y="2976"/>
              <a:ext cx="4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cs typeface="Times New Roman" charset="0"/>
                </a:rPr>
                <a:t>near</a:t>
              </a:r>
            </a:p>
          </p:txBody>
        </p:sp>
        <p:sp>
          <p:nvSpPr>
            <p:cNvPr id="12313" name="Text Box 7"/>
            <p:cNvSpPr txBox="1">
              <a:spLocks noChangeArrowheads="1"/>
            </p:cNvSpPr>
            <p:nvPr/>
          </p:nvSpPr>
          <p:spPr bwMode="auto">
            <a:xfrm>
              <a:off x="1936" y="2977"/>
              <a:ext cx="4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cs typeface="Times New Roman" charset="0"/>
                </a:rPr>
                <a:t>near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96900" y="4419600"/>
            <a:ext cx="4862513" cy="573088"/>
            <a:chOff x="374" y="2496"/>
            <a:chExt cx="3063" cy="361"/>
          </a:xfrm>
        </p:grpSpPr>
        <p:sp>
          <p:nvSpPr>
            <p:cNvPr id="12308" name="Text Box 9"/>
            <p:cNvSpPr txBox="1">
              <a:spLocks noChangeArrowheads="1"/>
            </p:cNvSpPr>
            <p:nvPr/>
          </p:nvSpPr>
          <p:spPr bwMode="auto">
            <a:xfrm>
              <a:off x="374" y="2569"/>
              <a:ext cx="30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cs typeface="Times New Roman" charset="0"/>
                </a:rPr>
                <a:t>Y</a:t>
              </a:r>
              <a:r>
                <a:rPr lang="en-US" sz="2400" b="1" baseline="-25000">
                  <a:cs typeface="Times New Roman" charset="0"/>
                  <a:sym typeface="Symbol" pitchFamily="18" charset="2"/>
                </a:rPr>
                <a:t>+h</a:t>
              </a:r>
              <a:r>
                <a:rPr lang="en-US" sz="2400" b="1">
                  <a:cs typeface="Times New Roman" charset="0"/>
                  <a:sym typeface="Symbol" pitchFamily="18" charset="2"/>
                </a:rPr>
                <a:t> = (Y</a:t>
              </a:r>
              <a:r>
                <a:rPr lang="en-US" sz="2400" b="1" baseline="-25000">
                  <a:cs typeface="Times New Roman" charset="0"/>
                  <a:sym typeface="Symbol" pitchFamily="18" charset="2"/>
                </a:rPr>
                <a:t>-rich+h</a:t>
              </a:r>
              <a:r>
                <a:rPr lang="en-US" sz="2400" b="1">
                  <a:cs typeface="Times New Roman" charset="0"/>
                  <a:sym typeface="Symbol" pitchFamily="18" charset="2"/>
                </a:rPr>
                <a:t> - RY</a:t>
              </a:r>
              <a:r>
                <a:rPr lang="en-US" sz="2400" b="1" baseline="-25000">
                  <a:cs typeface="Times New Roman" charset="0"/>
                  <a:sym typeface="Symbol" pitchFamily="18" charset="2"/>
                </a:rPr>
                <a:t>0+h   </a:t>
              </a:r>
              <a:r>
                <a:rPr lang="en-US" sz="2400" b="1">
                  <a:cs typeface="Times New Roman" charset="0"/>
                  <a:sym typeface="Symbol" pitchFamily="18" charset="2"/>
                </a:rPr>
                <a:t>)/(1-R)</a:t>
              </a:r>
              <a:endParaRPr lang="en-US" sz="2400" b="1">
                <a:cs typeface="Times New Roman" charset="0"/>
              </a:endParaRPr>
            </a:p>
          </p:txBody>
        </p:sp>
        <p:sp>
          <p:nvSpPr>
            <p:cNvPr id="12309" name="Text Box 10"/>
            <p:cNvSpPr txBox="1">
              <a:spLocks noChangeArrowheads="1"/>
            </p:cNvSpPr>
            <p:nvPr/>
          </p:nvSpPr>
          <p:spPr bwMode="auto">
            <a:xfrm>
              <a:off x="1216" y="2496"/>
              <a:ext cx="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cs typeface="Times New Roman" charset="0"/>
                </a:rPr>
                <a:t>away</a:t>
              </a:r>
            </a:p>
          </p:txBody>
        </p:sp>
        <p:sp>
          <p:nvSpPr>
            <p:cNvPr id="12310" name="Text Box 11"/>
            <p:cNvSpPr txBox="1">
              <a:spLocks noChangeArrowheads="1"/>
            </p:cNvSpPr>
            <p:nvPr/>
          </p:nvSpPr>
          <p:spPr bwMode="auto">
            <a:xfrm>
              <a:off x="2237" y="2496"/>
              <a:ext cx="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cs typeface="Times New Roman" charset="0"/>
                </a:rPr>
                <a:t>away</a:t>
              </a:r>
            </a:p>
          </p:txBody>
        </p:sp>
      </p:grpSp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76200" y="2362200"/>
            <a:ext cx="5181600" cy="1228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cs typeface="Times New Roman" charset="0"/>
              </a:rPr>
              <a:t>Assume no near-side yield </a:t>
            </a:r>
          </a:p>
          <a:p>
            <a:pPr algn="ctr"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  <a:cs typeface="Times New Roman" charset="0"/>
              </a:rPr>
              <a:t>for direct </a:t>
            </a:r>
            <a:r>
              <a:rPr lang="en-US" sz="2000" b="1" dirty="0">
                <a:solidFill>
                  <a:schemeClr val="bg1"/>
                </a:solidFill>
                <a:cs typeface="Times New Roman" charset="0"/>
                <a:sym typeface="Symbol" pitchFamily="18" charset="2"/>
              </a:rPr>
              <a:t></a:t>
            </a:r>
            <a:r>
              <a:rPr lang="en-US" sz="2000" b="1" dirty="0">
                <a:solidFill>
                  <a:schemeClr val="bg1"/>
                </a:solidFill>
                <a:cs typeface="Times New Roman" charset="0"/>
              </a:rPr>
              <a:t> </a:t>
            </a:r>
            <a:br>
              <a:rPr lang="en-US" sz="2000" b="1" dirty="0">
                <a:solidFill>
                  <a:schemeClr val="bg1"/>
                </a:solidFill>
                <a:cs typeface="Times New Roman" charset="0"/>
              </a:rPr>
            </a:br>
            <a:r>
              <a:rPr lang="en-US" sz="2000" b="1" dirty="0">
                <a:cs typeface="Times New Roman" charset="0"/>
              </a:rPr>
              <a:t> </a:t>
            </a:r>
            <a:r>
              <a:rPr lang="en-US" sz="2000" b="1" dirty="0">
                <a:solidFill>
                  <a:schemeClr val="bg1"/>
                </a:solidFill>
                <a:cs typeface="Times New Roman" charset="0"/>
              </a:rPr>
              <a:t>then the away-side yields per </a:t>
            </a:r>
          </a:p>
          <a:p>
            <a:pPr algn="ctr"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  <a:cs typeface="Times New Roman" charset="0"/>
              </a:rPr>
              <a:t>trigger obey</a:t>
            </a:r>
            <a:r>
              <a:rPr lang="en-US" sz="2000" b="1" dirty="0">
                <a:solidFill>
                  <a:schemeClr val="accent2"/>
                </a:solidFill>
                <a:cs typeface="Times New Roman" charset="0"/>
              </a:rPr>
              <a:t> </a:t>
            </a:r>
          </a:p>
        </p:txBody>
      </p:sp>
      <p:cxnSp>
        <p:nvCxnSpPr>
          <p:cNvPr id="12296" name="AutoShape 27"/>
          <p:cNvCxnSpPr>
            <a:cxnSpLocks noChangeShapeType="1"/>
          </p:cNvCxnSpPr>
          <p:nvPr/>
        </p:nvCxnSpPr>
        <p:spPr bwMode="auto">
          <a:xfrm flipV="1">
            <a:off x="1143000" y="4535488"/>
            <a:ext cx="6858000" cy="533400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sp>
        <p:nvSpPr>
          <p:cNvPr id="12297" name="Oval 28"/>
          <p:cNvSpPr>
            <a:spLocks noChangeArrowheads="1"/>
          </p:cNvSpPr>
          <p:nvPr/>
        </p:nvSpPr>
        <p:spPr bwMode="auto">
          <a:xfrm>
            <a:off x="533400" y="4535488"/>
            <a:ext cx="838200" cy="5334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Oval 38"/>
          <p:cNvSpPr>
            <a:spLocks noChangeArrowheads="1"/>
          </p:cNvSpPr>
          <p:nvPr/>
        </p:nvSpPr>
        <p:spPr bwMode="auto">
          <a:xfrm>
            <a:off x="6311900" y="2679700"/>
            <a:ext cx="6096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Oval 39"/>
          <p:cNvSpPr>
            <a:spLocks noChangeArrowheads="1"/>
          </p:cNvSpPr>
          <p:nvPr/>
        </p:nvSpPr>
        <p:spPr bwMode="auto">
          <a:xfrm>
            <a:off x="7632700" y="2667000"/>
            <a:ext cx="6096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AutoShap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  <a:latin typeface="+mj-lt"/>
              </a:rPr>
              <a:t>Method </a:t>
            </a:r>
            <a:r>
              <a:rPr lang="en-US" sz="2000" b="1" dirty="0">
                <a:solidFill>
                  <a:srgbClr val="3366FF"/>
                </a:solidFill>
                <a:latin typeface="+mj-lt"/>
              </a:rPr>
              <a:t>of extract direct </a:t>
            </a:r>
            <a:r>
              <a:rPr lang="en-US" sz="2000" b="1" dirty="0">
                <a:solidFill>
                  <a:srgbClr val="3366FF"/>
                </a:solidFill>
                <a:latin typeface="+mj-lt"/>
                <a:sym typeface="Symbol" pitchFamily="18" charset="2"/>
              </a:rPr>
              <a:t> associated yield</a:t>
            </a:r>
            <a:r>
              <a:rPr lang="en-US" sz="2000" b="1" dirty="0">
                <a:solidFill>
                  <a:srgbClr val="3366FF"/>
                </a:solidFill>
                <a:latin typeface="+mj-lt"/>
              </a:rPr>
              <a:t> </a:t>
            </a: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459239" y="5270500"/>
            <a:ext cx="84561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3366FF"/>
                </a:solidFill>
              </a:rPr>
              <a:t>This procedure removes correlations due to contamination (asymmetric </a:t>
            </a:r>
          </a:p>
          <a:p>
            <a:pPr algn="ctr"/>
            <a:r>
              <a:rPr lang="en-US" sz="1800" dirty="0">
                <a:solidFill>
                  <a:srgbClr val="3366FF"/>
                </a:solidFill>
              </a:rPr>
              <a:t>decay </a:t>
            </a:r>
            <a:r>
              <a:rPr lang="en-US" sz="1800" dirty="0" err="1">
                <a:solidFill>
                  <a:srgbClr val="3366FF"/>
                </a:solidFill>
              </a:rPr>
              <a:t>photons+fragmentation</a:t>
            </a:r>
            <a:r>
              <a:rPr lang="en-US" sz="1800" dirty="0">
                <a:solidFill>
                  <a:srgbClr val="3366FF"/>
                </a:solidFill>
              </a:rPr>
              <a:t> photons) with assumption that correlation </a:t>
            </a:r>
            <a:endParaRPr lang="en-US" sz="1800" dirty="0" smtClean="0">
              <a:solidFill>
                <a:srgbClr val="3366FF"/>
              </a:solidFill>
            </a:endParaRPr>
          </a:p>
          <a:p>
            <a:pPr algn="ctr"/>
            <a:r>
              <a:rPr lang="en-US" sz="1800" dirty="0" smtClean="0">
                <a:solidFill>
                  <a:srgbClr val="3366FF"/>
                </a:solidFill>
              </a:rPr>
              <a:t>is </a:t>
            </a:r>
            <a:r>
              <a:rPr lang="en-US" sz="1800" dirty="0">
                <a:solidFill>
                  <a:srgbClr val="3366FF"/>
                </a:solidFill>
              </a:rPr>
              <a:t>similar </a:t>
            </a:r>
            <a:r>
              <a:rPr lang="en-US" sz="1800" dirty="0" smtClean="0">
                <a:solidFill>
                  <a:srgbClr val="3366FF"/>
                </a:solidFill>
              </a:rPr>
              <a:t>to </a:t>
            </a:r>
            <a:r>
              <a:rPr lang="en-US" sz="1800" dirty="0" smtClean="0">
                <a:solidFill>
                  <a:srgbClr val="3366FF"/>
                </a:solidFill>
                <a:sym typeface="Symbol" pitchFamily="18" charset="2"/>
              </a:rPr>
              <a:t></a:t>
            </a:r>
            <a:r>
              <a:rPr lang="en-US" sz="1800" baseline="30000" dirty="0">
                <a:solidFill>
                  <a:srgbClr val="3366FF"/>
                </a:solidFill>
                <a:sym typeface="Symbol" pitchFamily="18" charset="2"/>
              </a:rPr>
              <a:t>0</a:t>
            </a:r>
            <a:r>
              <a:rPr lang="en-US" sz="1800" dirty="0">
                <a:solidFill>
                  <a:srgbClr val="3366FF"/>
                </a:solidFill>
                <a:sym typeface="Symbol" pitchFamily="18" charset="2"/>
              </a:rPr>
              <a:t> – triggered correlation at the same </a:t>
            </a:r>
            <a:r>
              <a:rPr lang="en-US" sz="1800" dirty="0" err="1">
                <a:solidFill>
                  <a:srgbClr val="3366FF"/>
                </a:solidFill>
                <a:sym typeface="Symbol" pitchFamily="18" charset="2"/>
              </a:rPr>
              <a:t>p</a:t>
            </a:r>
            <a:r>
              <a:rPr lang="en-US" sz="1800" baseline="-25000" dirty="0" err="1">
                <a:solidFill>
                  <a:srgbClr val="3366FF"/>
                </a:solidFill>
                <a:sym typeface="Symbol" pitchFamily="18" charset="2"/>
              </a:rPr>
              <a:t>T</a:t>
            </a:r>
            <a:r>
              <a:rPr lang="en-US" sz="1800" dirty="0" err="1">
                <a:solidFill>
                  <a:srgbClr val="3366FF"/>
                </a:solidFill>
                <a:sym typeface="Symbol" pitchFamily="18" charset="2"/>
              </a:rPr>
              <a:t>.</a:t>
            </a:r>
            <a:endParaRPr lang="en-US" sz="1800" dirty="0">
              <a:solidFill>
                <a:srgbClr val="3366FF"/>
              </a:solidFill>
              <a:sym typeface="Symbol" pitchFamily="18" charset="2"/>
            </a:endParaRPr>
          </a:p>
        </p:txBody>
      </p:sp>
      <p:cxnSp>
        <p:nvCxnSpPr>
          <p:cNvPr id="12303" name="AutoShape 54"/>
          <p:cNvCxnSpPr>
            <a:cxnSpLocks noChangeShapeType="1"/>
            <a:endCxn id="12298" idx="1"/>
          </p:cNvCxnSpPr>
          <p:nvPr/>
        </p:nvCxnSpPr>
        <p:spPr bwMode="auto">
          <a:xfrm>
            <a:off x="4800600" y="1828800"/>
            <a:ext cx="1600200" cy="1085850"/>
          </a:xfrm>
          <a:prstGeom prst="curvedConnector2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</p:spPr>
      </p:cxnSp>
      <p:pic>
        <p:nvPicPr>
          <p:cNvPr id="30" name="~PP1070.WAV">
            <a:hlinkClick r:id="" action="ppaction://media"/>
          </p:cNvPr>
          <p:cNvPicPr>
            <a:picLocks noRot="1" noChangeAspect="1"/>
          </p:cNvPicPr>
          <p:nvPr>
            <a:wavAudioFile r:embed="rId1" name="~PP1070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93233-2E52-41AC-998D-5919410FB1B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0" y="419100"/>
            <a:ext cx="5791200" cy="4724400"/>
            <a:chOff x="0" y="432"/>
            <a:chExt cx="3648" cy="2976"/>
          </a:xfrm>
        </p:grpSpPr>
        <p:pic>
          <p:nvPicPr>
            <p:cNvPr id="13327" name="Picture 31" descr="lh1"/>
            <p:cNvPicPr>
              <a:picLocks noChangeAspect="1" noChangeArrowheads="1"/>
            </p:cNvPicPr>
            <p:nvPr/>
          </p:nvPicPr>
          <p:blipFill>
            <a:blip r:embed="rId5"/>
            <a:srcRect r="7793"/>
            <a:stretch>
              <a:fillRect/>
            </a:stretch>
          </p:blipFill>
          <p:spPr bwMode="auto">
            <a:xfrm>
              <a:off x="0" y="432"/>
              <a:ext cx="3648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8" name="Text Box 53"/>
            <p:cNvSpPr txBox="1">
              <a:spLocks noChangeArrowheads="1"/>
            </p:cNvSpPr>
            <p:nvPr/>
          </p:nvSpPr>
          <p:spPr bwMode="auto">
            <a:xfrm>
              <a:off x="1680" y="825"/>
              <a:ext cx="6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sym typeface="Symbol" pitchFamily="18" charset="2"/>
                </a:rPr>
                <a:t>Direct 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  <p:sp>
          <p:nvSpPr>
            <p:cNvPr id="13329" name="AutoShape 54"/>
            <p:cNvSpPr>
              <a:spLocks/>
            </p:cNvSpPr>
            <p:nvPr/>
          </p:nvSpPr>
          <p:spPr bwMode="auto">
            <a:xfrm>
              <a:off x="2304" y="816"/>
              <a:ext cx="192" cy="288"/>
            </a:xfrm>
            <a:prstGeom prst="leftBrace">
              <a:avLst>
                <a:gd name="adj1" fmla="val 12500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AutoShape 55"/>
            <p:cNvSpPr>
              <a:spLocks/>
            </p:cNvSpPr>
            <p:nvPr/>
          </p:nvSpPr>
          <p:spPr bwMode="auto">
            <a:xfrm>
              <a:off x="2280" y="960"/>
              <a:ext cx="192" cy="288"/>
            </a:xfrm>
            <a:prstGeom prst="leftBrace">
              <a:avLst>
                <a:gd name="adj1" fmla="val 12500"/>
                <a:gd name="adj2" fmla="val 50000"/>
              </a:avLst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Text Box 56"/>
            <p:cNvSpPr txBox="1">
              <a:spLocks noChangeArrowheads="1"/>
            </p:cNvSpPr>
            <p:nvPr/>
          </p:nvSpPr>
          <p:spPr bwMode="auto">
            <a:xfrm>
              <a:off x="2086" y="984"/>
              <a:ext cx="2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sym typeface="Symbol" pitchFamily="18" charset="2"/>
                </a:rPr>
                <a:t></a:t>
              </a:r>
              <a:r>
                <a:rPr lang="en-US" sz="1600" b="1" baseline="30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  <a:endParaRPr lang="en-US" sz="1600" b="1" baseline="30000">
                <a:solidFill>
                  <a:schemeClr val="accent2"/>
                </a:solidFill>
              </a:endParaRPr>
            </a:p>
          </p:txBody>
        </p:sp>
        <p:sp>
          <p:nvSpPr>
            <p:cNvPr id="13332" name="Line 57"/>
            <p:cNvSpPr>
              <a:spLocks noChangeShapeType="1"/>
            </p:cNvSpPr>
            <p:nvPr/>
          </p:nvSpPr>
          <p:spPr bwMode="auto">
            <a:xfrm>
              <a:off x="3108" y="90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58"/>
            <p:cNvSpPr>
              <a:spLocks noChangeShapeType="1"/>
            </p:cNvSpPr>
            <p:nvPr/>
          </p:nvSpPr>
          <p:spPr bwMode="auto">
            <a:xfrm>
              <a:off x="3078" y="1152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Text Box 59"/>
            <p:cNvSpPr txBox="1">
              <a:spLocks noChangeArrowheads="1"/>
            </p:cNvSpPr>
            <p:nvPr/>
          </p:nvSpPr>
          <p:spPr bwMode="auto">
            <a:xfrm rot="-5400000">
              <a:off x="-682" y="1834"/>
              <a:ext cx="17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CC00"/>
                  </a:solidFill>
                </a:rPr>
                <a:t>Associated yields per trigger</a:t>
              </a:r>
            </a:p>
          </p:txBody>
        </p:sp>
      </p:grpSp>
      <p:sp>
        <p:nvSpPr>
          <p:cNvPr id="13317" name="AutoShap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  <a:latin typeface="+mj-lt"/>
              </a:rPr>
              <a:t>Fragmentation </a:t>
            </a:r>
            <a:r>
              <a:rPr lang="en-US" sz="2000" b="1" dirty="0">
                <a:solidFill>
                  <a:srgbClr val="3366FF"/>
                </a:solidFill>
                <a:latin typeface="+mj-lt"/>
              </a:rPr>
              <a:t>function of direct </a:t>
            </a:r>
            <a:r>
              <a:rPr lang="en-US" sz="2000" b="1" dirty="0">
                <a:solidFill>
                  <a:srgbClr val="3366FF"/>
                </a:solidFill>
                <a:latin typeface="+mj-lt"/>
                <a:sym typeface="Symbol" pitchFamily="18" charset="2"/>
              </a:rPr>
              <a:t> triggers and </a:t>
            </a:r>
            <a:r>
              <a:rPr lang="en-US" sz="2000" b="1" baseline="30000" dirty="0">
                <a:solidFill>
                  <a:srgbClr val="3366FF"/>
                </a:solidFill>
                <a:latin typeface="+mj-lt"/>
                <a:sym typeface="Symbol" pitchFamily="18" charset="2"/>
              </a:rPr>
              <a:t>0</a:t>
            </a:r>
            <a:r>
              <a:rPr lang="en-US" sz="2000" b="1" dirty="0">
                <a:solidFill>
                  <a:srgbClr val="3366FF"/>
                </a:solidFill>
                <a:latin typeface="+mj-lt"/>
                <a:sym typeface="Symbol" pitchFamily="18" charset="2"/>
              </a:rPr>
              <a:t> triggers</a:t>
            </a:r>
            <a:r>
              <a:rPr lang="en-US" sz="2000" b="1" dirty="0">
                <a:solidFill>
                  <a:srgbClr val="3366FF"/>
                </a:solidFill>
                <a:latin typeface="+mj-lt"/>
              </a:rPr>
              <a:t> </a:t>
            </a: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228600" y="998538"/>
            <a:ext cx="9034463" cy="5046662"/>
            <a:chOff x="144" y="831"/>
            <a:chExt cx="5691" cy="3179"/>
          </a:xfrm>
        </p:grpSpPr>
        <p:sp>
          <p:nvSpPr>
            <p:cNvPr id="13321" name="Text Box 21"/>
            <p:cNvSpPr txBox="1">
              <a:spLocks noChangeArrowheads="1"/>
            </p:cNvSpPr>
            <p:nvPr/>
          </p:nvSpPr>
          <p:spPr bwMode="auto">
            <a:xfrm>
              <a:off x="144" y="3370"/>
              <a:ext cx="532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Wingdings" pitchFamily="2" charset="2"/>
                <a:buChar char="ü"/>
              </a:pPr>
              <a:r>
                <a:rPr lang="en-US" sz="2000" b="1">
                  <a:solidFill>
                    <a:srgbClr val="660033"/>
                  </a:solidFill>
                  <a:latin typeface="Batang" pitchFamily="18" charset="-127"/>
                  <a:cs typeface="Times New Roman" pitchFamily="18" charset="0"/>
                </a:rPr>
                <a:t>The away-side yield per trigger of direct </a:t>
              </a:r>
              <a:r>
                <a:rPr lang="en-US" sz="2000" b="1">
                  <a:solidFill>
                    <a:srgbClr val="660033"/>
                  </a:solidFill>
                  <a:latin typeface="Batang" pitchFamily="18" charset="-127"/>
                  <a:cs typeface="Times New Roman" pitchFamily="18" charset="0"/>
                  <a:sym typeface="Symbol" pitchFamily="18" charset="2"/>
                </a:rPr>
                <a:t> triggers shows smaller value </a:t>
              </a:r>
            </a:p>
            <a:p>
              <a:pPr algn="ctr"/>
              <a:r>
                <a:rPr lang="en-US" sz="2000" b="1">
                  <a:solidFill>
                    <a:srgbClr val="660033"/>
                  </a:solidFill>
                  <a:latin typeface="Batang" pitchFamily="18" charset="-127"/>
                  <a:cs typeface="Times New Roman" pitchFamily="18" charset="0"/>
                  <a:sym typeface="Symbol" pitchFamily="18" charset="2"/>
                </a:rPr>
                <a:t>compared to </a:t>
              </a:r>
              <a:r>
                <a:rPr lang="en-US" sz="2000" b="1" baseline="30000">
                  <a:solidFill>
                    <a:srgbClr val="660033"/>
                  </a:solidFill>
                  <a:latin typeface="Batang" pitchFamily="18" charset="-127"/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en-US" sz="2000" b="1">
                  <a:solidFill>
                    <a:srgbClr val="660033"/>
                  </a:solidFill>
                  <a:latin typeface="Batang" pitchFamily="18" charset="-127"/>
                  <a:cs typeface="Times New Roman" pitchFamily="18" charset="0"/>
                  <a:sym typeface="Symbol" pitchFamily="18" charset="2"/>
                </a:rPr>
                <a:t> triggers which is consistent with </a:t>
              </a:r>
            </a:p>
            <a:p>
              <a:pPr algn="ctr"/>
              <a:r>
                <a:rPr lang="en-US" sz="2000" b="1">
                  <a:solidFill>
                    <a:schemeClr val="accent2"/>
                  </a:solidFill>
                  <a:latin typeface="Batang" pitchFamily="18" charset="-127"/>
                  <a:cs typeface="Times New Roman" pitchFamily="18" charset="0"/>
                  <a:sym typeface="Symbol" pitchFamily="18" charset="2"/>
                </a:rPr>
                <a:t>partons loose energy </a:t>
              </a:r>
              <a:r>
                <a:rPr lang="en-US" sz="2000" b="1">
                  <a:solidFill>
                    <a:schemeClr val="accent2"/>
                  </a:solidFill>
                  <a:latin typeface="ZapfChancery" pitchFamily="18" charset="0"/>
                  <a:cs typeface="Times New Roman" pitchFamily="18" charset="0"/>
                  <a:sym typeface="Symbol" pitchFamily="18" charset="2"/>
                </a:rPr>
                <a:t>“</a:t>
              </a:r>
              <a:r>
                <a:rPr lang="en-US" sz="2000" b="1">
                  <a:solidFill>
                    <a:schemeClr val="accent2"/>
                  </a:solidFill>
                  <a:latin typeface="Batang" pitchFamily="18" charset="-127"/>
                  <a:cs typeface="Times New Roman" pitchFamily="18" charset="0"/>
                  <a:sym typeface="Symbol" pitchFamily="18" charset="2"/>
                </a:rPr>
                <a:t>dense medium</a:t>
              </a:r>
              <a:r>
                <a:rPr lang="en-US" sz="2000" b="1">
                  <a:solidFill>
                    <a:schemeClr val="accent2"/>
                  </a:solidFill>
                  <a:latin typeface="ZapfChancery" pitchFamily="18" charset="0"/>
                  <a:cs typeface="Times New Roman" pitchFamily="18" charset="0"/>
                  <a:sym typeface="Symbol" pitchFamily="18" charset="2"/>
                </a:rPr>
                <a:t>”</a:t>
              </a:r>
              <a:r>
                <a:rPr lang="en-US" sz="2000" b="1">
                  <a:solidFill>
                    <a:schemeClr val="accent2"/>
                  </a:solidFill>
                  <a:latin typeface="Batang" pitchFamily="18" charset="-127"/>
                  <a:cs typeface="Times New Roman" pitchFamily="18" charset="0"/>
                  <a:sym typeface="Symbol" pitchFamily="18" charset="2"/>
                </a:rPr>
                <a:t>  and then fragment</a:t>
              </a:r>
              <a:r>
                <a:rPr lang="en-US" sz="2000" b="1">
                  <a:solidFill>
                    <a:srgbClr val="660033"/>
                  </a:solidFill>
                  <a:latin typeface="Batang" pitchFamily="18" charset="-127"/>
                  <a:cs typeface="Times New Roman" pitchFamily="18" charset="0"/>
                  <a:sym typeface="Symbol" pitchFamily="18" charset="2"/>
                </a:rPr>
                <a:t>. </a:t>
              </a:r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3528" y="831"/>
              <a:ext cx="2307" cy="2049"/>
              <a:chOff x="3528" y="412"/>
              <a:chExt cx="2307" cy="2049"/>
            </a:xfrm>
          </p:grpSpPr>
          <p:sp>
            <p:nvSpPr>
              <p:cNvPr id="13323" name="Text Box 34"/>
              <p:cNvSpPr txBox="1">
                <a:spLocks noChangeArrowheads="1"/>
              </p:cNvSpPr>
              <p:nvPr/>
            </p:nvSpPr>
            <p:spPr bwMode="auto">
              <a:xfrm>
                <a:off x="3844" y="412"/>
                <a:ext cx="172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u="sng">
                    <a:solidFill>
                      <a:srgbClr val="990000"/>
                    </a:solidFill>
                  </a:rPr>
                  <a:t>Differences between </a:t>
                </a:r>
                <a:r>
                  <a:rPr lang="en-US" sz="1800" b="1" u="sng">
                    <a:solidFill>
                      <a:srgbClr val="990000"/>
                    </a:solidFill>
                    <a:sym typeface="Symbol" pitchFamily="18" charset="2"/>
                  </a:rPr>
                  <a:t></a:t>
                </a:r>
              </a:p>
              <a:p>
                <a:pPr algn="ctr"/>
                <a:r>
                  <a:rPr lang="en-US" sz="1800" b="1" u="sng">
                    <a:solidFill>
                      <a:srgbClr val="990000"/>
                    </a:solidFill>
                    <a:sym typeface="Symbol" pitchFamily="18" charset="2"/>
                  </a:rPr>
                  <a:t> and </a:t>
                </a:r>
                <a:r>
                  <a:rPr lang="en-US" sz="1800" b="1" u="sng" baseline="30000">
                    <a:solidFill>
                      <a:srgbClr val="990000"/>
                    </a:solidFill>
                    <a:sym typeface="Symbol" pitchFamily="18" charset="2"/>
                  </a:rPr>
                  <a:t>0</a:t>
                </a:r>
                <a:r>
                  <a:rPr lang="en-US" sz="1800" b="1" u="sng">
                    <a:solidFill>
                      <a:srgbClr val="990000"/>
                    </a:solidFill>
                    <a:sym typeface="Symbol" pitchFamily="18" charset="2"/>
                  </a:rPr>
                  <a:t> triggers</a:t>
                </a:r>
                <a:endParaRPr lang="en-US" sz="1800" b="1" u="sng">
                  <a:solidFill>
                    <a:srgbClr val="990000"/>
                  </a:solidFill>
                </a:endParaRPr>
              </a:p>
            </p:txBody>
          </p:sp>
          <p:sp>
            <p:nvSpPr>
              <p:cNvPr id="13324" name="Text Box 35"/>
              <p:cNvSpPr txBox="1">
                <a:spLocks noChangeArrowheads="1"/>
              </p:cNvSpPr>
              <p:nvPr/>
            </p:nvSpPr>
            <p:spPr bwMode="auto">
              <a:xfrm>
                <a:off x="3528" y="912"/>
                <a:ext cx="2307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ctr">
                  <a:buFont typeface="Wingdings" pitchFamily="2" charset="2"/>
                  <a:buNone/>
                </a:pPr>
                <a:r>
                  <a:rPr lang="en-US" sz="1800" b="1">
                    <a:solidFill>
                      <a:schemeClr val="accent2"/>
                    </a:solidFill>
                    <a:sym typeface="Symbol" pitchFamily="18" charset="2"/>
                  </a:rPr>
                  <a:t></a:t>
                </a:r>
                <a:r>
                  <a:rPr lang="en-US" sz="1800" b="1" baseline="30000">
                    <a:solidFill>
                      <a:schemeClr val="accent2"/>
                    </a:solidFill>
                    <a:sym typeface="Symbol" pitchFamily="18" charset="2"/>
                  </a:rPr>
                  <a:t>0</a:t>
                </a:r>
                <a:r>
                  <a:rPr lang="en-US" sz="1800" b="1">
                    <a:solidFill>
                      <a:schemeClr val="accent2"/>
                    </a:solidFill>
                    <a:sym typeface="Symbol" pitchFamily="18" charset="2"/>
                  </a:rPr>
                  <a:t> -triggers are resulted from </a:t>
                </a:r>
              </a:p>
              <a:p>
                <a:pPr marL="457200" indent="-457200" algn="ctr">
                  <a:buFont typeface="Wingdings" pitchFamily="2" charset="2"/>
                  <a:buNone/>
                </a:pPr>
                <a:r>
                  <a:rPr lang="en-US" sz="1800" b="1">
                    <a:solidFill>
                      <a:schemeClr val="accent2"/>
                    </a:solidFill>
                    <a:sym typeface="Symbol" pitchFamily="18" charset="2"/>
                  </a:rPr>
                  <a:t>higher parton energy than </a:t>
                </a:r>
              </a:p>
              <a:p>
                <a:pPr marL="457200" indent="-457200" algn="ctr">
                  <a:buFont typeface="Wingdings" pitchFamily="2" charset="2"/>
                  <a:buNone/>
                </a:pPr>
                <a:r>
                  <a:rPr lang="en-US" sz="1800" b="1">
                    <a:solidFill>
                      <a:schemeClr val="accent2"/>
                    </a:solidFill>
                    <a:sym typeface="Symbol" pitchFamily="18" charset="2"/>
                  </a:rPr>
                  <a:t>-triggers.</a:t>
                </a:r>
                <a:endParaRPr lang="en-US" sz="18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325" name="Text Box 36"/>
              <p:cNvSpPr txBox="1">
                <a:spLocks noChangeArrowheads="1"/>
              </p:cNvSpPr>
              <p:nvPr/>
            </p:nvSpPr>
            <p:spPr bwMode="auto">
              <a:xfrm>
                <a:off x="3780" y="1632"/>
                <a:ext cx="18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ctr">
                  <a:buFont typeface="Wingdings" pitchFamily="2" charset="2"/>
                  <a:buNone/>
                </a:pPr>
                <a:r>
                  <a:rPr lang="en-US" sz="1800" b="1">
                    <a:solidFill>
                      <a:srgbClr val="669900"/>
                    </a:solidFill>
                    <a:sym typeface="Symbol" pitchFamily="18" charset="2"/>
                  </a:rPr>
                  <a:t></a:t>
                </a:r>
                <a:r>
                  <a:rPr lang="en-US" sz="1800" b="1" baseline="30000">
                    <a:solidFill>
                      <a:srgbClr val="669900"/>
                    </a:solidFill>
                    <a:sym typeface="Symbol" pitchFamily="18" charset="2"/>
                  </a:rPr>
                  <a:t>0</a:t>
                </a:r>
                <a:r>
                  <a:rPr lang="en-US" sz="1800" b="1">
                    <a:solidFill>
                      <a:srgbClr val="669900"/>
                    </a:solidFill>
                    <a:sym typeface="Symbol" pitchFamily="18" charset="2"/>
                  </a:rPr>
                  <a:t> -triggers are surface </a:t>
                </a:r>
              </a:p>
              <a:p>
                <a:pPr marL="457200" indent="-457200" algn="ctr">
                  <a:buFont typeface="Wingdings" pitchFamily="2" charset="2"/>
                  <a:buNone/>
                </a:pPr>
                <a:r>
                  <a:rPr lang="en-US" sz="1800" b="1">
                    <a:solidFill>
                      <a:srgbClr val="669900"/>
                    </a:solidFill>
                    <a:sym typeface="Symbol" pitchFamily="18" charset="2"/>
                  </a:rPr>
                  <a:t>biased.</a:t>
                </a:r>
                <a:endParaRPr lang="en-US" sz="1800" b="1">
                  <a:solidFill>
                    <a:srgbClr val="669900"/>
                  </a:solidFill>
                </a:endParaRPr>
              </a:p>
            </p:txBody>
          </p:sp>
          <p:sp>
            <p:nvSpPr>
              <p:cNvPr id="13326" name="Text Box 37"/>
              <p:cNvSpPr txBox="1">
                <a:spLocks noChangeArrowheads="1"/>
              </p:cNvSpPr>
              <p:nvPr/>
            </p:nvSpPr>
            <p:spPr bwMode="auto">
              <a:xfrm>
                <a:off x="3895" y="2230"/>
                <a:ext cx="150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ctr">
                  <a:buFont typeface="Wingdings" pitchFamily="2" charset="2"/>
                  <a:buNone/>
                </a:pPr>
                <a:r>
                  <a:rPr lang="en-US" sz="1800" b="1">
                    <a:solidFill>
                      <a:srgbClr val="669900"/>
                    </a:solidFill>
                    <a:sym typeface="Symbol" pitchFamily="18" charset="2"/>
                  </a:rPr>
                  <a:t>Color factor effect.</a:t>
                </a:r>
                <a:endParaRPr lang="en-US" sz="1800" b="1">
                  <a:solidFill>
                    <a:srgbClr val="669900"/>
                  </a:solidFill>
                </a:endParaRPr>
              </a:p>
            </p:txBody>
          </p:sp>
        </p:grpSp>
      </p:grpSp>
      <p:sp>
        <p:nvSpPr>
          <p:cNvPr id="192551" name="Text Box 39"/>
          <p:cNvSpPr txBox="1">
            <a:spLocks noChangeArrowheads="1"/>
          </p:cNvSpPr>
          <p:nvPr/>
        </p:nvSpPr>
        <p:spPr bwMode="auto">
          <a:xfrm>
            <a:off x="3033712" y="6040438"/>
            <a:ext cx="4868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/>
              <a:t>What is the medium color charge density?</a:t>
            </a:r>
          </a:p>
        </p:txBody>
      </p:sp>
      <p:pic>
        <p:nvPicPr>
          <p:cNvPr id="24" name="~PP2663.WAV">
            <a:hlinkClick r:id="" action="ppaction://media"/>
          </p:cNvPr>
          <p:cNvPicPr>
            <a:picLocks noRot="1" noChangeAspect="1"/>
          </p:cNvPicPr>
          <p:nvPr>
            <a:wavAudioFile r:embed="rId2" name="~PP266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925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0AB50-4380-47C3-88B2-49197B329FC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1724025" y="1143000"/>
            <a:ext cx="5591175" cy="4292600"/>
            <a:chOff x="1086" y="906"/>
            <a:chExt cx="3522" cy="2704"/>
          </a:xfrm>
        </p:grpSpPr>
        <p:pic>
          <p:nvPicPr>
            <p:cNvPr id="14383" name="Picture 81" descr="hRen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86" y="906"/>
              <a:ext cx="3522" cy="2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84" name="Rectangle 84"/>
            <p:cNvSpPr>
              <a:spLocks noChangeArrowheads="1"/>
            </p:cNvSpPr>
            <p:nvPr/>
          </p:nvSpPr>
          <p:spPr bwMode="auto">
            <a:xfrm>
              <a:off x="2724" y="1584"/>
              <a:ext cx="1344" cy="19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0" name="Text Box 82"/>
          <p:cNvSpPr txBox="1">
            <a:spLocks noChangeArrowheads="1"/>
          </p:cNvSpPr>
          <p:nvPr/>
        </p:nvSpPr>
        <p:spPr bwMode="auto">
          <a:xfrm>
            <a:off x="2158877" y="5314890"/>
            <a:ext cx="52325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baseline="-25000" dirty="0" err="1">
                <a:latin typeface="+mj-lt"/>
              </a:rPr>
              <a:t>cp</a:t>
            </a:r>
            <a:r>
              <a:rPr lang="en-US" sz="2000" dirty="0">
                <a:latin typeface="+mj-lt"/>
              </a:rPr>
              <a:t> agrees with theoretical predictions.</a:t>
            </a:r>
          </a:p>
        </p:txBody>
      </p:sp>
      <p:sp>
        <p:nvSpPr>
          <p:cNvPr id="14342" name="AutoShap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3366FF"/>
                </a:solidFill>
                <a:latin typeface="+mj-lt"/>
              </a:rPr>
              <a:t>Results: Medium effect on fragmentation function </a:t>
            </a: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1905000" y="457200"/>
            <a:ext cx="2008188" cy="669925"/>
            <a:chOff x="672" y="576"/>
            <a:chExt cx="1265" cy="422"/>
          </a:xfrm>
        </p:grpSpPr>
        <p:sp>
          <p:nvSpPr>
            <p:cNvPr id="14379" name="Text Box 62"/>
            <p:cNvSpPr txBox="1">
              <a:spLocks noChangeArrowheads="1"/>
            </p:cNvSpPr>
            <p:nvPr/>
          </p:nvSpPr>
          <p:spPr bwMode="auto">
            <a:xfrm>
              <a:off x="672" y="663"/>
              <a:ext cx="6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I</a:t>
              </a:r>
              <a:r>
                <a:rPr lang="en-US" sz="1600" b="1" baseline="-25000"/>
                <a:t>cp</a:t>
              </a:r>
              <a:r>
                <a:rPr lang="en-US" sz="1600" b="1"/>
                <a:t>(z</a:t>
              </a:r>
              <a:r>
                <a:rPr lang="en-US" sz="1600" b="1" baseline="-25000"/>
                <a:t>T</a:t>
              </a:r>
              <a:r>
                <a:rPr lang="en-US" sz="1600" b="1"/>
                <a:t>) =</a:t>
              </a:r>
            </a:p>
          </p:txBody>
        </p:sp>
        <p:sp>
          <p:nvSpPr>
            <p:cNvPr id="14380" name="Text Box 63"/>
            <p:cNvSpPr txBox="1">
              <a:spLocks noChangeArrowheads="1"/>
            </p:cNvSpPr>
            <p:nvPr/>
          </p:nvSpPr>
          <p:spPr bwMode="auto">
            <a:xfrm>
              <a:off x="1219" y="576"/>
              <a:ext cx="6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D</a:t>
              </a:r>
              <a:r>
                <a:rPr lang="en-US" b="1" baseline="-25000" dirty="0">
                  <a:solidFill>
                    <a:schemeClr val="accent2"/>
                  </a:solidFill>
                </a:rPr>
                <a:t>0-10%</a:t>
              </a:r>
              <a:r>
                <a:rPr lang="en-US" sz="1600" b="1" dirty="0"/>
                <a:t> </a:t>
              </a:r>
              <a:r>
                <a:rPr lang="en-US" sz="1400" b="1" dirty="0"/>
                <a:t>(z</a:t>
              </a:r>
              <a:r>
                <a:rPr lang="en-US" sz="1400" b="1" baseline="-25000" dirty="0"/>
                <a:t>T</a:t>
              </a:r>
              <a:r>
                <a:rPr lang="en-US" sz="1400" b="1" dirty="0"/>
                <a:t>)</a:t>
              </a:r>
            </a:p>
          </p:txBody>
        </p:sp>
        <p:sp>
          <p:nvSpPr>
            <p:cNvPr id="14381" name="Text Box 64"/>
            <p:cNvSpPr txBox="1">
              <a:spLocks noChangeArrowheads="1"/>
            </p:cNvSpPr>
            <p:nvPr/>
          </p:nvSpPr>
          <p:spPr bwMode="auto">
            <a:xfrm>
              <a:off x="1218" y="786"/>
              <a:ext cx="7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D</a:t>
              </a:r>
              <a:r>
                <a:rPr lang="en-US" b="1" baseline="-25000" dirty="0">
                  <a:solidFill>
                    <a:schemeClr val="accent2"/>
                  </a:solidFill>
                </a:rPr>
                <a:t>40-80%</a:t>
              </a:r>
              <a:r>
                <a:rPr lang="en-US" sz="1600" b="1" dirty="0"/>
                <a:t> </a:t>
              </a:r>
              <a:r>
                <a:rPr lang="en-US" sz="1400" b="1" dirty="0"/>
                <a:t>(z</a:t>
              </a:r>
              <a:r>
                <a:rPr lang="en-US" sz="1400" b="1" baseline="-25000" dirty="0"/>
                <a:t>T</a:t>
              </a:r>
              <a:r>
                <a:rPr lang="en-US" sz="1400" b="1" dirty="0"/>
                <a:t>)</a:t>
              </a:r>
            </a:p>
          </p:txBody>
        </p:sp>
        <p:sp>
          <p:nvSpPr>
            <p:cNvPr id="14382" name="Line 65"/>
            <p:cNvSpPr>
              <a:spLocks noChangeShapeType="1"/>
            </p:cNvSpPr>
            <p:nvPr/>
          </p:nvSpPr>
          <p:spPr bwMode="auto">
            <a:xfrm>
              <a:off x="1284" y="78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304800" y="1143000"/>
            <a:ext cx="9296400" cy="5127626"/>
            <a:chOff x="192" y="720"/>
            <a:chExt cx="5856" cy="3230"/>
          </a:xfrm>
        </p:grpSpPr>
        <p:grpSp>
          <p:nvGrpSpPr>
            <p:cNvPr id="5" name="Group 106"/>
            <p:cNvGrpSpPr>
              <a:grpSpLocks/>
            </p:cNvGrpSpPr>
            <p:nvPr/>
          </p:nvGrpSpPr>
          <p:grpSpPr bwMode="auto">
            <a:xfrm>
              <a:off x="1073" y="720"/>
              <a:ext cx="3522" cy="2676"/>
              <a:chOff x="1073" y="720"/>
              <a:chExt cx="3522" cy="2676"/>
            </a:xfrm>
          </p:grpSpPr>
          <p:grpSp>
            <p:nvGrpSpPr>
              <p:cNvPr id="6" name="Group 99"/>
              <p:cNvGrpSpPr>
                <a:grpSpLocks/>
              </p:cNvGrpSpPr>
              <p:nvPr/>
            </p:nvGrpSpPr>
            <p:grpSpPr bwMode="auto">
              <a:xfrm>
                <a:off x="1073" y="720"/>
                <a:ext cx="3522" cy="2676"/>
                <a:chOff x="1104" y="960"/>
                <a:chExt cx="3522" cy="2364"/>
              </a:xfrm>
            </p:grpSpPr>
            <p:pic>
              <p:nvPicPr>
                <p:cNvPr id="14377" name="Picture 100" descr="h4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104" y="960"/>
                  <a:ext cx="3522" cy="23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378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1478" y="2572"/>
                  <a:ext cx="948" cy="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latin typeface="ZapfChancery" pitchFamily="18" charset="0"/>
                    </a:rPr>
                    <a:t>STAR Preliminary</a:t>
                  </a:r>
                </a:p>
              </p:txBody>
            </p:sp>
          </p:grpSp>
          <p:grpSp>
            <p:nvGrpSpPr>
              <p:cNvPr id="7" name="Group 102"/>
              <p:cNvGrpSpPr>
                <a:grpSpLocks/>
              </p:cNvGrpSpPr>
              <p:nvPr/>
            </p:nvGrpSpPr>
            <p:grpSpPr bwMode="auto">
              <a:xfrm>
                <a:off x="3244" y="1861"/>
                <a:ext cx="866" cy="233"/>
                <a:chOff x="1728" y="520"/>
                <a:chExt cx="866" cy="227"/>
              </a:xfrm>
            </p:grpSpPr>
            <p:sp>
              <p:nvSpPr>
                <p:cNvPr id="14375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1728" y="578"/>
                  <a:ext cx="866" cy="1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rgbClr val="00CC00"/>
                      </a:solidFill>
                      <a:latin typeface="Lucida Sans" pitchFamily="34" charset="0"/>
                    </a:rPr>
                    <a:t> 7 &lt; p</a:t>
                  </a:r>
                  <a:r>
                    <a:rPr lang="en-US" b="1" baseline="-25000" dirty="0">
                      <a:solidFill>
                        <a:srgbClr val="00CC00"/>
                      </a:solidFill>
                      <a:latin typeface="Lucida Sans" pitchFamily="34" charset="0"/>
                    </a:rPr>
                    <a:t>T</a:t>
                  </a:r>
                  <a:r>
                    <a:rPr lang="en-US" b="1" dirty="0">
                      <a:solidFill>
                        <a:srgbClr val="00CC00"/>
                      </a:solidFill>
                      <a:latin typeface="Lucida Sans" pitchFamily="34" charset="0"/>
                    </a:rPr>
                    <a:t> &lt; 9 </a:t>
                  </a:r>
                  <a:r>
                    <a:rPr lang="en-US" b="1" dirty="0" err="1">
                      <a:solidFill>
                        <a:srgbClr val="00CC00"/>
                      </a:solidFill>
                      <a:latin typeface="Lucida Sans" pitchFamily="34" charset="0"/>
                    </a:rPr>
                    <a:t>GeV</a:t>
                  </a:r>
                  <a:r>
                    <a:rPr lang="en-US" b="1" dirty="0">
                      <a:solidFill>
                        <a:srgbClr val="00CC00"/>
                      </a:solidFill>
                      <a:latin typeface="Lucida Sans" pitchFamily="34" charset="0"/>
                    </a:rPr>
                    <a:t>/c</a:t>
                  </a:r>
                </a:p>
              </p:txBody>
            </p:sp>
            <p:sp>
              <p:nvSpPr>
                <p:cNvPr id="14376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932" y="520"/>
                  <a:ext cx="245" cy="1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 b="1">
                      <a:solidFill>
                        <a:srgbClr val="00CC00"/>
                      </a:solidFill>
                      <a:latin typeface="Lucida Sans" pitchFamily="34" charset="0"/>
                    </a:rPr>
                    <a:t>trig</a:t>
                  </a:r>
                </a:p>
              </p:txBody>
            </p:sp>
          </p:grpSp>
          <p:sp>
            <p:nvSpPr>
              <p:cNvPr id="14374" name="Rectangle 105"/>
              <p:cNvSpPr>
                <a:spLocks noChangeArrowheads="1"/>
              </p:cNvSpPr>
              <p:nvPr/>
            </p:nvSpPr>
            <p:spPr bwMode="auto">
              <a:xfrm>
                <a:off x="3066" y="1235"/>
                <a:ext cx="1056" cy="638"/>
              </a:xfrm>
              <a:prstGeom prst="rect">
                <a:avLst/>
              </a:prstGeom>
              <a:noFill/>
              <a:ln w="28575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371" name="Text Box 107"/>
            <p:cNvSpPr txBox="1">
              <a:spLocks noChangeArrowheads="1"/>
            </p:cNvSpPr>
            <p:nvPr/>
          </p:nvSpPr>
          <p:spPr bwMode="auto">
            <a:xfrm>
              <a:off x="192" y="3504"/>
              <a:ext cx="585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Char char="ü"/>
              </a:pPr>
              <a:r>
                <a:rPr lang="en-US" sz="2000" dirty="0">
                  <a:solidFill>
                    <a:srgbClr val="990000"/>
                  </a:solidFill>
                  <a:latin typeface="+mj-lt"/>
                </a:rPr>
                <a:t>More precision is needed for the measurements to distinguish </a:t>
              </a:r>
              <a:endParaRPr lang="en-US" sz="2000" dirty="0" smtClean="0">
                <a:solidFill>
                  <a:srgbClr val="990000"/>
                </a:solidFill>
                <a:latin typeface="+mj-lt"/>
              </a:endParaRPr>
            </a:p>
            <a:p>
              <a:pPr algn="ctr"/>
              <a:r>
                <a:rPr lang="en-US" sz="2000" dirty="0" smtClean="0">
                  <a:solidFill>
                    <a:srgbClr val="990000"/>
                  </a:solidFill>
                  <a:latin typeface="+mj-lt"/>
                </a:rPr>
                <a:t>between </a:t>
              </a:r>
              <a:r>
                <a:rPr lang="en-US" sz="2000" dirty="0">
                  <a:solidFill>
                    <a:srgbClr val="990000"/>
                  </a:solidFill>
                  <a:latin typeface="+mj-lt"/>
                </a:rPr>
                <a:t>different color charge densities.</a:t>
              </a:r>
            </a:p>
          </p:txBody>
        </p:sp>
      </p:grpSp>
      <p:grpSp>
        <p:nvGrpSpPr>
          <p:cNvPr id="8" name="Group 122"/>
          <p:cNvGrpSpPr>
            <a:grpSpLocks/>
          </p:cNvGrpSpPr>
          <p:nvPr/>
        </p:nvGrpSpPr>
        <p:grpSpPr bwMode="auto">
          <a:xfrm>
            <a:off x="1673903" y="1143000"/>
            <a:ext cx="8231996" cy="5715001"/>
            <a:chOff x="1104" y="720"/>
            <a:chExt cx="6083" cy="3600"/>
          </a:xfrm>
        </p:grpSpPr>
        <p:grpSp>
          <p:nvGrpSpPr>
            <p:cNvPr id="9" name="Group 109"/>
            <p:cNvGrpSpPr>
              <a:grpSpLocks/>
            </p:cNvGrpSpPr>
            <p:nvPr/>
          </p:nvGrpSpPr>
          <p:grpSpPr bwMode="auto">
            <a:xfrm>
              <a:off x="1104" y="720"/>
              <a:ext cx="4225" cy="2676"/>
              <a:chOff x="1104" y="960"/>
              <a:chExt cx="4225" cy="2364"/>
            </a:xfrm>
          </p:grpSpPr>
          <p:pic>
            <p:nvPicPr>
              <p:cNvPr id="14368" name="Picture 110" descr="h4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104" y="960"/>
                <a:ext cx="4225" cy="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9" name="Text Box 111"/>
              <p:cNvSpPr txBox="1">
                <a:spLocks noChangeArrowheads="1"/>
              </p:cNvSpPr>
              <p:nvPr/>
            </p:nvSpPr>
            <p:spPr bwMode="auto">
              <a:xfrm>
                <a:off x="1478" y="2572"/>
                <a:ext cx="94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ZapfChancery" pitchFamily="18" charset="0"/>
                  </a:rPr>
                  <a:t>STAR Preliminary</a:t>
                </a:r>
              </a:p>
            </p:txBody>
          </p:sp>
        </p:grpSp>
        <p:sp>
          <p:nvSpPr>
            <p:cNvPr id="14367" name="Text Box 112"/>
            <p:cNvSpPr txBox="1">
              <a:spLocks noChangeArrowheads="1"/>
            </p:cNvSpPr>
            <p:nvPr/>
          </p:nvSpPr>
          <p:spPr bwMode="auto">
            <a:xfrm>
              <a:off x="1331" y="3874"/>
              <a:ext cx="585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Char char="ü"/>
              </a:pPr>
              <a:r>
                <a:rPr lang="en-US" sz="2000" b="1" dirty="0">
                  <a:latin typeface="+mj-lt"/>
                  <a:cs typeface="Times New Roman" charset="0"/>
                </a:rPr>
                <a:t>Within the current uncertainty in the scaling the </a:t>
              </a:r>
              <a:endParaRPr lang="en-US" sz="2000" b="1" dirty="0" smtClean="0">
                <a:latin typeface="+mj-lt"/>
                <a:cs typeface="Times New Roman" charset="0"/>
              </a:endParaRPr>
            </a:p>
            <a:p>
              <a:pPr algn="ctr"/>
              <a:r>
                <a:rPr lang="en-US" sz="2000" b="1" dirty="0" err="1" smtClean="0">
                  <a:latin typeface="+mj-lt"/>
                  <a:cs typeface="Times New Roman" charset="0"/>
                </a:rPr>
                <a:t>I</a:t>
              </a:r>
              <a:r>
                <a:rPr lang="en-US" sz="2000" b="1" baseline="-25000" dirty="0" err="1" smtClean="0">
                  <a:latin typeface="+mj-lt"/>
                  <a:cs typeface="Times New Roman" charset="0"/>
                </a:rPr>
                <a:t>cp</a:t>
              </a:r>
              <a:r>
                <a:rPr lang="en-US" sz="2000" b="1" dirty="0" smtClean="0">
                  <a:latin typeface="+mj-lt"/>
                  <a:cs typeface="Times New Roman" charset="0"/>
                </a:rPr>
                <a:t> </a:t>
              </a:r>
              <a:r>
                <a:rPr lang="en-US" sz="2000" b="1" dirty="0">
                  <a:latin typeface="+mj-lt"/>
                  <a:cs typeface="Times New Roman" charset="0"/>
                </a:rPr>
                <a:t>of direct </a:t>
              </a:r>
              <a:r>
                <a:rPr lang="en-US" sz="2000" b="1" dirty="0">
                  <a:latin typeface="+mj-lt"/>
                  <a:cs typeface="Times New Roman" charset="0"/>
                  <a:sym typeface="Symbol" pitchFamily="18" charset="2"/>
                </a:rPr>
                <a:t> </a:t>
              </a:r>
              <a:r>
                <a:rPr lang="en-US" sz="2000" b="1" dirty="0">
                  <a:latin typeface="+mj-lt"/>
                  <a:cs typeface="Times New Roman" charset="0"/>
                </a:rPr>
                <a:t>and </a:t>
              </a:r>
              <a:r>
                <a:rPr lang="en-US" sz="2000" b="1" dirty="0">
                  <a:latin typeface="+mj-lt"/>
                  <a:cs typeface="Times New Roman" charset="0"/>
                  <a:sym typeface="Symbol" pitchFamily="18" charset="2"/>
                </a:rPr>
                <a:t></a:t>
              </a:r>
              <a:r>
                <a:rPr lang="en-US" sz="2000" b="1" baseline="30000" dirty="0">
                  <a:latin typeface="+mj-lt"/>
                  <a:cs typeface="Times New Roman" charset="0"/>
                </a:rPr>
                <a:t>0</a:t>
              </a:r>
              <a:r>
                <a:rPr lang="en-US" sz="2000" b="1" dirty="0">
                  <a:latin typeface="+mj-lt"/>
                  <a:cs typeface="Times New Roman" charset="0"/>
                </a:rPr>
                <a:t> are similar.</a:t>
              </a:r>
            </a:p>
          </p:txBody>
        </p:sp>
      </p:grp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76200" y="914400"/>
            <a:ext cx="6629400" cy="885825"/>
            <a:chOff x="48" y="768"/>
            <a:chExt cx="4176" cy="558"/>
          </a:xfrm>
        </p:grpSpPr>
        <p:sp>
          <p:nvSpPr>
            <p:cNvPr id="14362" name="Line 59"/>
            <p:cNvSpPr>
              <a:spLocks noChangeShapeType="1"/>
            </p:cNvSpPr>
            <p:nvPr/>
          </p:nvSpPr>
          <p:spPr bwMode="auto">
            <a:xfrm>
              <a:off x="1536" y="1326"/>
              <a:ext cx="2688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Text Box 67"/>
            <p:cNvSpPr txBox="1">
              <a:spLocks noChangeArrowheads="1"/>
            </p:cNvSpPr>
            <p:nvPr/>
          </p:nvSpPr>
          <p:spPr bwMode="auto">
            <a:xfrm>
              <a:off x="48" y="960"/>
              <a:ext cx="14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If there is no medium effect</a:t>
              </a:r>
            </a:p>
          </p:txBody>
        </p:sp>
        <p:sp>
          <p:nvSpPr>
            <p:cNvPr id="14364" name="Text Box 70"/>
            <p:cNvSpPr txBox="1">
              <a:spLocks noChangeArrowheads="1"/>
            </p:cNvSpPr>
            <p:nvPr/>
          </p:nvSpPr>
          <p:spPr bwMode="auto">
            <a:xfrm>
              <a:off x="384" y="768"/>
              <a:ext cx="73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</a:rPr>
                <a:t>I</a:t>
              </a:r>
              <a:r>
                <a:rPr lang="en-US" sz="1600" b="1" baseline="-25000">
                  <a:solidFill>
                    <a:schemeClr val="accent2"/>
                  </a:solidFill>
                </a:rPr>
                <a:t>cp</a:t>
              </a:r>
              <a:r>
                <a:rPr lang="en-US" sz="1600" b="1">
                  <a:solidFill>
                    <a:schemeClr val="accent2"/>
                  </a:solidFill>
                </a:rPr>
                <a:t>(z</a:t>
              </a:r>
              <a:r>
                <a:rPr lang="en-US" sz="1600" b="1" baseline="-25000">
                  <a:solidFill>
                    <a:schemeClr val="accent2"/>
                  </a:solidFill>
                </a:rPr>
                <a:t>T</a:t>
              </a:r>
              <a:r>
                <a:rPr lang="en-US" sz="1600" b="1">
                  <a:solidFill>
                    <a:schemeClr val="accent2"/>
                  </a:solidFill>
                </a:rPr>
                <a:t>) = 1</a:t>
              </a:r>
            </a:p>
          </p:txBody>
        </p:sp>
        <p:cxnSp>
          <p:nvCxnSpPr>
            <p:cNvPr id="14365" name="AutoShape 75"/>
            <p:cNvCxnSpPr>
              <a:cxnSpLocks noChangeShapeType="1"/>
            </p:cNvCxnSpPr>
            <p:nvPr/>
          </p:nvCxnSpPr>
          <p:spPr bwMode="auto">
            <a:xfrm rot="10800000" flipH="1" flipV="1">
              <a:off x="342" y="1176"/>
              <a:ext cx="960" cy="144"/>
            </a:xfrm>
            <a:prstGeom prst="bentConnector3">
              <a:avLst>
                <a:gd name="adj1" fmla="val -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6858000" y="1838325"/>
            <a:ext cx="2282825" cy="1828800"/>
            <a:chOff x="4320" y="1344"/>
            <a:chExt cx="1438" cy="1152"/>
          </a:xfrm>
        </p:grpSpPr>
        <p:sp>
          <p:nvSpPr>
            <p:cNvPr id="14360" name="AutoShape 77"/>
            <p:cNvSpPr>
              <a:spLocks/>
            </p:cNvSpPr>
            <p:nvPr/>
          </p:nvSpPr>
          <p:spPr bwMode="auto">
            <a:xfrm>
              <a:off x="4320" y="1344"/>
              <a:ext cx="240" cy="1152"/>
            </a:xfrm>
            <a:prstGeom prst="rightBrace">
              <a:avLst>
                <a:gd name="adj1" fmla="val 40000"/>
                <a:gd name="adj2" fmla="val 50000"/>
              </a:avLst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Text Box 78"/>
            <p:cNvSpPr txBox="1">
              <a:spLocks noChangeArrowheads="1"/>
            </p:cNvSpPr>
            <p:nvPr/>
          </p:nvSpPr>
          <p:spPr bwMode="auto">
            <a:xfrm>
              <a:off x="4574" y="1810"/>
              <a:ext cx="11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990000"/>
                  </a:solidFill>
                </a:rPr>
                <a:t>Strong medium effect</a:t>
              </a:r>
            </a:p>
          </p:txBody>
        </p:sp>
      </p:grpSp>
      <p:grpSp>
        <p:nvGrpSpPr>
          <p:cNvPr id="12" name="Group 120"/>
          <p:cNvGrpSpPr>
            <a:grpSpLocks/>
          </p:cNvGrpSpPr>
          <p:nvPr/>
        </p:nvGrpSpPr>
        <p:grpSpPr bwMode="auto">
          <a:xfrm>
            <a:off x="4343400" y="457200"/>
            <a:ext cx="1760538" cy="669925"/>
            <a:chOff x="3216" y="288"/>
            <a:chExt cx="1109" cy="422"/>
          </a:xfrm>
        </p:grpSpPr>
        <p:sp>
          <p:nvSpPr>
            <p:cNvPr id="14356" name="Text Box 115"/>
            <p:cNvSpPr txBox="1">
              <a:spLocks noChangeArrowheads="1"/>
            </p:cNvSpPr>
            <p:nvPr/>
          </p:nvSpPr>
          <p:spPr bwMode="auto">
            <a:xfrm>
              <a:off x="3216" y="375"/>
              <a:ext cx="6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I</a:t>
              </a:r>
              <a:r>
                <a:rPr lang="en-US" sz="1600" b="1" baseline="-25000"/>
                <a:t>AA</a:t>
              </a:r>
              <a:r>
                <a:rPr lang="en-US" sz="1600" b="1"/>
                <a:t>(z</a:t>
              </a:r>
              <a:r>
                <a:rPr lang="en-US" sz="1600" b="1" baseline="-25000"/>
                <a:t>T</a:t>
              </a:r>
              <a:r>
                <a:rPr lang="en-US" sz="1600" b="1"/>
                <a:t>) =</a:t>
              </a:r>
            </a:p>
          </p:txBody>
        </p:sp>
        <p:sp>
          <p:nvSpPr>
            <p:cNvPr id="14357" name="Text Box 116"/>
            <p:cNvSpPr txBox="1">
              <a:spLocks noChangeArrowheads="1"/>
            </p:cNvSpPr>
            <p:nvPr/>
          </p:nvSpPr>
          <p:spPr bwMode="auto">
            <a:xfrm>
              <a:off x="3763" y="288"/>
              <a:ext cx="5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D</a:t>
              </a:r>
              <a:r>
                <a:rPr lang="en-US" b="1" baseline="-25000" dirty="0">
                  <a:solidFill>
                    <a:schemeClr val="accent2"/>
                  </a:solidFill>
                </a:rPr>
                <a:t>AA</a:t>
              </a:r>
              <a:r>
                <a:rPr lang="en-US" sz="1600" b="1" dirty="0"/>
                <a:t> </a:t>
              </a:r>
              <a:r>
                <a:rPr lang="en-US" sz="1400" b="1" dirty="0"/>
                <a:t>(z</a:t>
              </a:r>
              <a:r>
                <a:rPr lang="en-US" sz="1400" b="1" baseline="-25000" dirty="0"/>
                <a:t>T</a:t>
              </a:r>
              <a:r>
                <a:rPr lang="en-US" sz="1400" b="1" dirty="0"/>
                <a:t>)</a:t>
              </a:r>
            </a:p>
          </p:txBody>
        </p:sp>
        <p:sp>
          <p:nvSpPr>
            <p:cNvPr id="14358" name="Text Box 117"/>
            <p:cNvSpPr txBox="1">
              <a:spLocks noChangeArrowheads="1"/>
            </p:cNvSpPr>
            <p:nvPr/>
          </p:nvSpPr>
          <p:spPr bwMode="auto">
            <a:xfrm>
              <a:off x="3762" y="498"/>
              <a:ext cx="5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err="1"/>
                <a:t>D</a:t>
              </a:r>
              <a:r>
                <a:rPr lang="en-US" b="1" baseline="-25000" dirty="0" err="1">
                  <a:solidFill>
                    <a:schemeClr val="accent2"/>
                  </a:solidFill>
                </a:rPr>
                <a:t>pp</a:t>
              </a:r>
              <a:r>
                <a:rPr lang="en-US" sz="1600" b="1" dirty="0"/>
                <a:t> </a:t>
              </a:r>
              <a:r>
                <a:rPr lang="en-US" sz="1400" b="1" dirty="0"/>
                <a:t>(z</a:t>
              </a:r>
              <a:r>
                <a:rPr lang="en-US" sz="1400" b="1" baseline="-25000" dirty="0"/>
                <a:t>T</a:t>
              </a:r>
              <a:r>
                <a:rPr lang="en-US" sz="1400" b="1" dirty="0"/>
                <a:t>)</a:t>
              </a:r>
            </a:p>
          </p:txBody>
        </p:sp>
        <p:sp>
          <p:nvSpPr>
            <p:cNvPr id="14359" name="Line 119"/>
            <p:cNvSpPr>
              <a:spLocks noChangeShapeType="1"/>
            </p:cNvSpPr>
            <p:nvPr/>
          </p:nvSpPr>
          <p:spPr bwMode="auto">
            <a:xfrm>
              <a:off x="3840" y="49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8"/>
          <p:cNvGrpSpPr>
            <a:grpSpLocks/>
          </p:cNvGrpSpPr>
          <p:nvPr/>
        </p:nvGrpSpPr>
        <p:grpSpPr bwMode="auto">
          <a:xfrm>
            <a:off x="6781800" y="838200"/>
            <a:ext cx="1492250" cy="344488"/>
            <a:chOff x="4320" y="599"/>
            <a:chExt cx="940" cy="217"/>
          </a:xfrm>
        </p:grpSpPr>
        <p:sp>
          <p:nvSpPr>
            <p:cNvPr id="14354" name="Text Box 123"/>
            <p:cNvSpPr txBox="1">
              <a:spLocks noChangeArrowheads="1"/>
            </p:cNvSpPr>
            <p:nvPr/>
          </p:nvSpPr>
          <p:spPr bwMode="auto">
            <a:xfrm>
              <a:off x="4320" y="643"/>
              <a:ext cx="9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 &lt;  p</a:t>
              </a:r>
              <a:r>
                <a:rPr lang="en-US" baseline="-25000" dirty="0">
                  <a:solidFill>
                    <a:srgbClr val="FF0000"/>
                  </a:solidFill>
                </a:rPr>
                <a:t>T</a:t>
              </a:r>
              <a:r>
                <a:rPr lang="en-US" dirty="0">
                  <a:solidFill>
                    <a:srgbClr val="FF0000"/>
                  </a:solidFill>
                </a:rPr>
                <a:t>   &lt; 16 </a:t>
              </a:r>
              <a:r>
                <a:rPr lang="en-US" dirty="0" err="1">
                  <a:solidFill>
                    <a:srgbClr val="FF0000"/>
                  </a:solidFill>
                </a:rPr>
                <a:t>GeV</a:t>
              </a:r>
              <a:r>
                <a:rPr lang="en-US" dirty="0">
                  <a:solidFill>
                    <a:srgbClr val="FF0000"/>
                  </a:solidFill>
                </a:rPr>
                <a:t>/c</a:t>
              </a:r>
            </a:p>
          </p:txBody>
        </p:sp>
        <p:sp>
          <p:nvSpPr>
            <p:cNvPr id="14355" name="Text Box 125"/>
            <p:cNvSpPr txBox="1">
              <a:spLocks noChangeArrowheads="1"/>
            </p:cNvSpPr>
            <p:nvPr/>
          </p:nvSpPr>
          <p:spPr bwMode="auto">
            <a:xfrm>
              <a:off x="4530" y="599"/>
              <a:ext cx="2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FF0000"/>
                  </a:solidFill>
                </a:rPr>
                <a:t>trig</a:t>
              </a:r>
            </a:p>
          </p:txBody>
        </p:sp>
      </p:grpSp>
      <p:grpSp>
        <p:nvGrpSpPr>
          <p:cNvPr id="14" name="Group 129"/>
          <p:cNvGrpSpPr>
            <a:grpSpLocks/>
          </p:cNvGrpSpPr>
          <p:nvPr/>
        </p:nvGrpSpPr>
        <p:grpSpPr bwMode="auto">
          <a:xfrm>
            <a:off x="7010400" y="1165225"/>
            <a:ext cx="1054100" cy="358775"/>
            <a:chOff x="4454" y="926"/>
            <a:chExt cx="664" cy="226"/>
          </a:xfrm>
        </p:grpSpPr>
        <p:sp>
          <p:nvSpPr>
            <p:cNvPr id="14352" name="Text Box 124"/>
            <p:cNvSpPr txBox="1">
              <a:spLocks noChangeArrowheads="1"/>
            </p:cNvSpPr>
            <p:nvPr/>
          </p:nvSpPr>
          <p:spPr bwMode="auto">
            <a:xfrm>
              <a:off x="4454" y="979"/>
              <a:ext cx="6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T</a:t>
              </a:r>
              <a:r>
                <a:rPr lang="en-US" dirty="0">
                  <a:solidFill>
                    <a:srgbClr val="FF0000"/>
                  </a:solidFill>
                </a:rPr>
                <a:t> &gt; 3 </a:t>
              </a:r>
              <a:r>
                <a:rPr lang="en-US" dirty="0" err="1">
                  <a:solidFill>
                    <a:srgbClr val="FF0000"/>
                  </a:solidFill>
                </a:rPr>
                <a:t>GeV</a:t>
              </a:r>
              <a:r>
                <a:rPr lang="en-US" dirty="0">
                  <a:solidFill>
                    <a:srgbClr val="FF0000"/>
                  </a:solidFill>
                </a:rPr>
                <a:t>/c</a:t>
              </a:r>
            </a:p>
          </p:txBody>
        </p:sp>
        <p:sp>
          <p:nvSpPr>
            <p:cNvPr id="14353" name="Text Box 126"/>
            <p:cNvSpPr txBox="1">
              <a:spLocks noChangeArrowheads="1"/>
            </p:cNvSpPr>
            <p:nvPr/>
          </p:nvSpPr>
          <p:spPr bwMode="auto">
            <a:xfrm>
              <a:off x="4482" y="926"/>
              <a:ext cx="3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FF0000"/>
                  </a:solidFill>
                </a:rPr>
                <a:t>assoc</a:t>
              </a:r>
            </a:p>
          </p:txBody>
        </p:sp>
      </p:grpSp>
      <p:sp>
        <p:nvSpPr>
          <p:cNvPr id="14351" name="Text Box 127"/>
          <p:cNvSpPr txBox="1">
            <a:spLocks noChangeArrowheads="1"/>
          </p:cNvSpPr>
          <p:nvPr/>
        </p:nvSpPr>
        <p:spPr bwMode="auto">
          <a:xfrm>
            <a:off x="7010400" y="609600"/>
            <a:ext cx="962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Data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84075-8FE4-4BB0-8615-8A4EF5AA764D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52425" y="838200"/>
            <a:ext cx="8359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400" b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First result of </a:t>
            </a:r>
            <a:r>
              <a:rPr lang="en-US" sz="2400" b="1">
                <a:solidFill>
                  <a:srgbClr val="99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-</a:t>
            </a:r>
            <a:r>
              <a:rPr lang="en-US" sz="2400" b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jet azimuthal correlations </a:t>
            </a:r>
            <a:r>
              <a:rPr lang="en-US" sz="2400" b="1">
                <a:solidFill>
                  <a:srgbClr val="990000"/>
                </a:solidFill>
                <a:latin typeface="Times New Roman" charset="0"/>
              </a:rPr>
              <a:t>and fragmentation</a:t>
            </a:r>
          </a:p>
          <a:p>
            <a:pPr algn="ctr">
              <a:buFont typeface="Wingdings" pitchFamily="2" charset="2"/>
              <a:buNone/>
            </a:pPr>
            <a:r>
              <a:rPr lang="en-US" sz="2400" b="1">
                <a:solidFill>
                  <a:srgbClr val="990000"/>
                </a:solidFill>
                <a:latin typeface="Times New Roman" charset="0"/>
              </a:rPr>
              <a:t>function D(z</a:t>
            </a:r>
            <a:r>
              <a:rPr lang="en-US" sz="2400" b="1" baseline="-25000">
                <a:solidFill>
                  <a:srgbClr val="990000"/>
                </a:solidFill>
                <a:latin typeface="Times New Roman" charset="0"/>
              </a:rPr>
              <a:t>T</a:t>
            </a:r>
            <a:r>
              <a:rPr lang="en-US" sz="2400" b="1">
                <a:solidFill>
                  <a:srgbClr val="990000"/>
                </a:solidFill>
                <a:latin typeface="Times New Roman" charset="0"/>
              </a:rPr>
              <a:t>) </a:t>
            </a:r>
            <a:r>
              <a:rPr lang="en-US" sz="2400" b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in AuAu at RHIC energy is reported.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0" y="35814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400" b="1">
                <a:solidFill>
                  <a:srgbClr val="99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All results of </a:t>
            </a:r>
            <a:r>
              <a:rPr lang="en-US" sz="2400" b="1" baseline="30000">
                <a:solidFill>
                  <a:srgbClr val="99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0</a:t>
            </a:r>
            <a:r>
              <a:rPr lang="en-US" sz="2400" b="1">
                <a:solidFill>
                  <a:srgbClr val="99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’s </a:t>
            </a:r>
            <a:r>
              <a:rPr lang="en-US" sz="2400" b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near and away-side associated particle yields shows consistency with that of charged hadron triggers. </a:t>
            </a:r>
          </a:p>
        </p:txBody>
      </p:sp>
      <p:sp>
        <p:nvSpPr>
          <p:cNvPr id="15366" name="AutoShap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3366FF"/>
                </a:solidFill>
                <a:latin typeface="+mj-lt"/>
              </a:rPr>
              <a:t>Summary and Outlook</a:t>
            </a: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257175" y="49276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4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Large luminosity at RHIC enables these measurements. Expect reduced uncertainties from further analysis and future runs.</a:t>
            </a:r>
            <a:br>
              <a:rPr lang="en-US" sz="24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</a:br>
            <a:endParaRPr lang="en-US" sz="2400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152400" y="2019300"/>
            <a:ext cx="87645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4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Away-side yield for direct photons is significantly suppressed in </a:t>
            </a:r>
            <a:br>
              <a:rPr lang="en-US" sz="24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</a:br>
            <a:r>
              <a:rPr lang="en-US" sz="24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heavy ion events. Suppression level agrees with theoretical </a:t>
            </a:r>
            <a:br>
              <a:rPr lang="en-US" sz="24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</a:br>
            <a:r>
              <a:rPr lang="en-US" sz="24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expectations.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 autoUpdateAnimBg="0"/>
      <p:bldP spid="52236" grpId="0" autoUpdateAnimBg="0"/>
      <p:bldP spid="52245" grpId="0" autoUpdateAnimBg="0"/>
      <p:bldP spid="5224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0AA5-2F99-4D32-AC9D-B4EB2A5165C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34671" y="1753612"/>
            <a:ext cx="60901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Thank you for your </a:t>
            </a:r>
          </a:p>
          <a:p>
            <a:pPr algn="ctr"/>
            <a:r>
              <a:rPr lang="en-US" sz="4800" dirty="0" smtClean="0"/>
              <a:t>attention and </a:t>
            </a:r>
          </a:p>
          <a:p>
            <a:pPr algn="ctr"/>
            <a:r>
              <a:rPr lang="en-US" sz="4800" dirty="0" smtClean="0"/>
              <a:t>thanks to all STAR </a:t>
            </a:r>
          </a:p>
          <a:p>
            <a:pPr algn="ctr"/>
            <a:r>
              <a:rPr lang="en-US" sz="4800" dirty="0" smtClean="0"/>
              <a:t>Collaborators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0AA5-2F99-4D32-AC9D-B4EB2A5165C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7600" y="116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Road Behind</a:t>
            </a:r>
            <a:endParaRPr lang="en-US" b="1" u="sng" dirty="0"/>
          </a:p>
        </p:txBody>
      </p:sp>
      <p:sp>
        <p:nvSpPr>
          <p:cNvPr id="19" name="Rectangle 18"/>
          <p:cNvSpPr/>
          <p:nvPr/>
        </p:nvSpPr>
        <p:spPr>
          <a:xfrm>
            <a:off x="3505200" y="438090"/>
            <a:ext cx="2291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3366FF"/>
                </a:solidFill>
              </a:rPr>
              <a:t>J.D.Bj</a:t>
            </a:r>
            <a:r>
              <a:rPr lang="en-US" sz="2000" b="1" dirty="0" err="1" smtClean="0">
                <a:solidFill>
                  <a:srgbClr val="3366FF"/>
                </a:solidFill>
                <a:cs typeface="Arial" pitchFamily="34" charset="0"/>
              </a:rPr>
              <a:t>o</a:t>
            </a:r>
            <a:r>
              <a:rPr lang="en-US" sz="2000" b="1" dirty="0" err="1" smtClean="0">
                <a:solidFill>
                  <a:srgbClr val="3366FF"/>
                </a:solidFill>
              </a:rPr>
              <a:t>rken</a:t>
            </a:r>
            <a:r>
              <a:rPr lang="en-US" sz="2000" b="1" dirty="0" smtClean="0">
                <a:solidFill>
                  <a:srgbClr val="3366FF"/>
                </a:solidFill>
              </a:rPr>
              <a:t> 1982</a:t>
            </a:r>
            <a:endParaRPr lang="en-US" sz="2000" b="1" dirty="0">
              <a:solidFill>
                <a:srgbClr val="3366FF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447800" y="990600"/>
            <a:ext cx="7162800" cy="5106988"/>
            <a:chOff x="1447800" y="990600"/>
            <a:chExt cx="7162800" cy="5106988"/>
          </a:xfrm>
        </p:grpSpPr>
        <p:grpSp>
          <p:nvGrpSpPr>
            <p:cNvPr id="21" name="Group 20"/>
            <p:cNvGrpSpPr/>
            <p:nvPr/>
          </p:nvGrpSpPr>
          <p:grpSpPr>
            <a:xfrm>
              <a:off x="1447800" y="990600"/>
              <a:ext cx="6477000" cy="4800600"/>
              <a:chOff x="1282521" y="381000"/>
              <a:chExt cx="6477000" cy="4800600"/>
            </a:xfrm>
          </p:grpSpPr>
          <p:grpSp>
            <p:nvGrpSpPr>
              <p:cNvPr id="22" name="Group 9"/>
              <p:cNvGrpSpPr/>
              <p:nvPr/>
            </p:nvGrpSpPr>
            <p:grpSpPr>
              <a:xfrm>
                <a:off x="1282521" y="381000"/>
                <a:ext cx="6477000" cy="4672888"/>
                <a:chOff x="1282521" y="381000"/>
                <a:chExt cx="6477000" cy="4672888"/>
              </a:xfrm>
            </p:grpSpPr>
            <p:grpSp>
              <p:nvGrpSpPr>
                <p:cNvPr id="28" name="Group 5"/>
                <p:cNvGrpSpPr/>
                <p:nvPr/>
              </p:nvGrpSpPr>
              <p:grpSpPr>
                <a:xfrm>
                  <a:off x="1371600" y="381000"/>
                  <a:ext cx="6324600" cy="3413937"/>
                  <a:chOff x="1524000" y="762000"/>
                  <a:chExt cx="6324600" cy="3413937"/>
                </a:xfrm>
              </p:grpSpPr>
              <p:pic>
                <p:nvPicPr>
                  <p:cNvPr id="32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30229" t="28714" r="28593" b="67614"/>
                  <a:stretch>
                    <a:fillRect/>
                  </a:stretch>
                </p:blipFill>
                <p:spPr bwMode="auto">
                  <a:xfrm>
                    <a:off x="1600200" y="762000"/>
                    <a:ext cx="6248400" cy="5187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3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30229" t="37448" r="28593" b="42708"/>
                  <a:stretch>
                    <a:fillRect/>
                  </a:stretch>
                </p:blipFill>
                <p:spPr bwMode="auto">
                  <a:xfrm>
                    <a:off x="1524000" y="1371600"/>
                    <a:ext cx="6248400" cy="28043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34" name="Rectangle 4"/>
                  <p:cNvSpPr/>
                  <p:nvPr/>
                </p:nvSpPr>
                <p:spPr>
                  <a:xfrm>
                    <a:off x="3466563" y="3886200"/>
                    <a:ext cx="4267200" cy="228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282521" y="3910887"/>
                  <a:ext cx="6477000" cy="1143001"/>
                  <a:chOff x="2400" y="2112"/>
                  <a:chExt cx="4173" cy="768"/>
                </a:xfrm>
              </p:grpSpPr>
              <p:pic>
                <p:nvPicPr>
                  <p:cNvPr id="30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 l="7167" t="57094" r="14076" b="18230"/>
                  <a:stretch>
                    <a:fillRect/>
                  </a:stretch>
                </p:blipFill>
                <p:spPr bwMode="auto">
                  <a:xfrm>
                    <a:off x="2400" y="2160"/>
                    <a:ext cx="4173" cy="720"/>
                  </a:xfrm>
                  <a:prstGeom prst="rect">
                    <a:avLst/>
                  </a:prstGeom>
                  <a:noFill/>
                  <a:ln w="1587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3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112"/>
                    <a:ext cx="816" cy="24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6629400" y="4648200"/>
                <a:ext cx="990600" cy="1588"/>
              </a:xfrm>
              <a:prstGeom prst="line">
                <a:avLst/>
              </a:prstGeom>
              <a:ln w="28575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1447800" y="5105400"/>
                <a:ext cx="4876800" cy="76200"/>
              </a:xfrm>
              <a:prstGeom prst="line">
                <a:avLst/>
              </a:prstGeom>
              <a:ln w="28575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2"/>
            <a:srcRect l="57848" t="17380" r="28593" b="79373"/>
            <a:stretch>
              <a:fillRect/>
            </a:stretch>
          </p:blipFill>
          <p:spPr>
            <a:xfrm>
              <a:off x="6553200" y="5638800"/>
              <a:ext cx="2057400" cy="458788"/>
            </a:xfrm>
            <a:prstGeom prst="rect">
              <a:avLst/>
            </a:prstGeom>
            <a:noFill/>
            <a:ln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8E190-6348-49E1-804B-054688FD6AE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028" name="Text Box 11"/>
          <p:cNvSpPr txBox="1">
            <a:spLocks noChangeArrowheads="1"/>
          </p:cNvSpPr>
          <p:nvPr/>
        </p:nvSpPr>
        <p:spPr bwMode="auto">
          <a:xfrm>
            <a:off x="609600" y="609600"/>
            <a:ext cx="2392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sng" dirty="0">
                <a:latin typeface="+mj-lt"/>
              </a:rPr>
              <a:t>Shower Shape Cuts:</a:t>
            </a:r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3579813" y="838200"/>
            <a:ext cx="27895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990000"/>
                </a:solidFill>
                <a:latin typeface="+mj-lt"/>
              </a:rPr>
              <a:t>Reject most of the </a:t>
            </a:r>
            <a:r>
              <a:rPr lang="en-US" sz="1800" b="1" dirty="0">
                <a:solidFill>
                  <a:srgbClr val="990000"/>
                </a:solidFill>
                <a:latin typeface="+mj-lt"/>
                <a:sym typeface="Symbol" pitchFamily="18" charset="2"/>
              </a:rPr>
              <a:t></a:t>
            </a:r>
            <a:r>
              <a:rPr lang="en-US" sz="1800" b="1" baseline="30000" dirty="0">
                <a:solidFill>
                  <a:srgbClr val="990000"/>
                </a:solidFill>
                <a:latin typeface="+mj-lt"/>
                <a:sym typeface="Symbol" pitchFamily="18" charset="2"/>
              </a:rPr>
              <a:t>0</a:t>
            </a:r>
            <a:r>
              <a:rPr lang="en-US" sz="1800" b="1" dirty="0">
                <a:solidFill>
                  <a:srgbClr val="990000"/>
                </a:solidFill>
                <a:latin typeface="+mj-lt"/>
              </a:rPr>
              <a:t>’s.</a:t>
            </a:r>
          </a:p>
        </p:txBody>
      </p:sp>
      <p:sp>
        <p:nvSpPr>
          <p:cNvPr id="1030" name="Text Box 16"/>
          <p:cNvSpPr txBox="1">
            <a:spLocks noChangeArrowheads="1"/>
          </p:cNvSpPr>
          <p:nvPr/>
        </p:nvSpPr>
        <p:spPr bwMode="auto">
          <a:xfrm>
            <a:off x="533400" y="1792069"/>
            <a:ext cx="3320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CC00"/>
                </a:solidFill>
                <a:latin typeface="+mj-lt"/>
              </a:rPr>
              <a:t>highly asymmetric </a:t>
            </a:r>
            <a:r>
              <a:rPr lang="en-US" u="sng" dirty="0">
                <a:solidFill>
                  <a:srgbClr val="00CC00"/>
                </a:solidFill>
                <a:latin typeface="+mj-lt"/>
                <a:sym typeface="Symbol" pitchFamily="18" charset="2"/>
              </a:rPr>
              <a:t></a:t>
            </a:r>
            <a:r>
              <a:rPr lang="en-US" u="sng" baseline="30000" dirty="0">
                <a:solidFill>
                  <a:srgbClr val="00CC00"/>
                </a:solidFill>
                <a:latin typeface="+mj-lt"/>
                <a:sym typeface="Symbol" pitchFamily="18" charset="2"/>
              </a:rPr>
              <a:t>0</a:t>
            </a:r>
            <a:r>
              <a:rPr lang="en-US" u="sng" dirty="0">
                <a:solidFill>
                  <a:srgbClr val="00CC00"/>
                </a:solidFill>
                <a:latin typeface="+mj-lt"/>
              </a:rPr>
              <a:t> decay.</a:t>
            </a:r>
          </a:p>
        </p:txBody>
      </p:sp>
      <p:sp>
        <p:nvSpPr>
          <p:cNvPr id="1031" name="Text Box 18"/>
          <p:cNvSpPr txBox="1">
            <a:spLocks noChangeArrowheads="1"/>
          </p:cNvSpPr>
          <p:nvPr/>
        </p:nvSpPr>
        <p:spPr bwMode="auto">
          <a:xfrm>
            <a:off x="3048000" y="1182469"/>
            <a:ext cx="3735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+mj-lt"/>
              </a:rPr>
              <a:t>But do not reject photons from:</a:t>
            </a:r>
          </a:p>
        </p:txBody>
      </p:sp>
      <p:sp>
        <p:nvSpPr>
          <p:cNvPr id="1032" name="Text Box 23"/>
          <p:cNvSpPr txBox="1">
            <a:spLocks noChangeArrowheads="1"/>
          </p:cNvSpPr>
          <p:nvPr/>
        </p:nvSpPr>
        <p:spPr bwMode="auto">
          <a:xfrm>
            <a:off x="657225" y="2249269"/>
            <a:ext cx="5923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CC00"/>
                </a:solidFill>
                <a:latin typeface="+mj-lt"/>
                <a:sym typeface="Symbol" pitchFamily="18" charset="2"/>
              </a:rPr>
              <a:t>’s</a:t>
            </a:r>
            <a:r>
              <a:rPr lang="en-US" dirty="0">
                <a:latin typeface="+mj-lt"/>
                <a:sym typeface="Symbol" pitchFamily="18" charset="2"/>
              </a:rPr>
              <a:t>  - similar level of background as asymmetric </a:t>
            </a:r>
            <a:r>
              <a:rPr lang="en-US" dirty="0" smtClean="0">
                <a:latin typeface="+mj-lt"/>
                <a:sym typeface="Symbol"/>
              </a:rPr>
              <a:t></a:t>
            </a:r>
            <a:r>
              <a:rPr lang="en-US" baseline="30000" dirty="0" smtClean="0">
                <a:latin typeface="+mj-lt"/>
                <a:sym typeface="Symbol" pitchFamily="18" charset="2"/>
              </a:rPr>
              <a:t>0</a:t>
            </a:r>
            <a:endParaRPr lang="en-US" baseline="30000" dirty="0">
              <a:latin typeface="+mj-lt"/>
              <a:sym typeface="Symbol" pitchFamily="18" charset="2"/>
            </a:endParaRPr>
          </a:p>
        </p:txBody>
      </p:sp>
      <p:sp>
        <p:nvSpPr>
          <p:cNvPr id="1033" name="Text Box 24"/>
          <p:cNvSpPr txBox="1">
            <a:spLocks noChangeArrowheads="1"/>
          </p:cNvSpPr>
          <p:nvPr/>
        </p:nvSpPr>
        <p:spPr bwMode="auto">
          <a:xfrm>
            <a:off x="668338" y="2782669"/>
            <a:ext cx="2765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CC00"/>
                </a:solidFill>
                <a:latin typeface="+mj-lt"/>
              </a:rPr>
              <a:t>fragmentation photons</a:t>
            </a:r>
          </a:p>
        </p:txBody>
      </p:sp>
      <p:sp>
        <p:nvSpPr>
          <p:cNvPr id="1034" name="Text Box 25"/>
          <p:cNvSpPr txBox="1">
            <a:spLocks noChangeArrowheads="1"/>
          </p:cNvSpPr>
          <p:nvPr/>
        </p:nvSpPr>
        <p:spPr bwMode="auto">
          <a:xfrm>
            <a:off x="3962400" y="1828421"/>
            <a:ext cx="3793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  <a:sym typeface="Symbol" pitchFamily="18" charset="2"/>
              </a:rPr>
              <a:t></a:t>
            </a:r>
            <a:r>
              <a:rPr lang="en-US" dirty="0">
                <a:latin typeface="+mj-lt"/>
              </a:rPr>
              <a:t>10% of all </a:t>
            </a:r>
            <a:r>
              <a:rPr lang="en-US" dirty="0">
                <a:latin typeface="+mj-lt"/>
                <a:sym typeface="Symbol" pitchFamily="18" charset="2"/>
              </a:rPr>
              <a:t></a:t>
            </a:r>
            <a:r>
              <a:rPr lang="en-US" baseline="30000" dirty="0">
                <a:latin typeface="+mj-lt"/>
                <a:sym typeface="Symbol" pitchFamily="18" charset="2"/>
              </a:rPr>
              <a:t>0</a:t>
            </a:r>
            <a:r>
              <a:rPr lang="en-US" dirty="0">
                <a:latin typeface="+mj-lt"/>
                <a:sym typeface="Symbol" pitchFamily="18" charset="2"/>
              </a:rPr>
              <a:t> with p</a:t>
            </a:r>
            <a:r>
              <a:rPr lang="en-US" baseline="-25000" dirty="0">
                <a:latin typeface="+mj-lt"/>
                <a:sym typeface="Symbol" pitchFamily="18" charset="2"/>
              </a:rPr>
              <a:t>T</a:t>
            </a:r>
            <a:r>
              <a:rPr lang="en-US" dirty="0">
                <a:latin typeface="+mj-lt"/>
                <a:sym typeface="Symbol" pitchFamily="18" charset="2"/>
              </a:rPr>
              <a:t> &gt; 8 </a:t>
            </a:r>
            <a:r>
              <a:rPr lang="en-US" dirty="0" err="1">
                <a:latin typeface="+mj-lt"/>
                <a:sym typeface="Symbol" pitchFamily="18" charset="2"/>
              </a:rPr>
              <a:t>GeV</a:t>
            </a:r>
            <a:r>
              <a:rPr lang="en-US" dirty="0">
                <a:latin typeface="+mj-lt"/>
                <a:sym typeface="Symbol" pitchFamily="18" charset="2"/>
              </a:rPr>
              <a:t>/c</a:t>
            </a:r>
          </a:p>
        </p:txBody>
      </p:sp>
      <p:sp>
        <p:nvSpPr>
          <p:cNvPr id="1035" name="Text Box 26"/>
          <p:cNvSpPr txBox="1">
            <a:spLocks noChangeArrowheads="1"/>
          </p:cNvSpPr>
          <p:nvPr/>
        </p:nvSpPr>
        <p:spPr bwMode="auto">
          <a:xfrm>
            <a:off x="3449638" y="2782669"/>
            <a:ext cx="5200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en-US" dirty="0">
                <a:latin typeface="+mj-lt"/>
                <a:sym typeface="Symbol" pitchFamily="18" charset="2"/>
              </a:rPr>
              <a:t>10% of inclusive  at intermediate p</a:t>
            </a:r>
            <a:r>
              <a:rPr lang="en-US" baseline="-25000" dirty="0">
                <a:latin typeface="+mj-lt"/>
                <a:sym typeface="Symbol" pitchFamily="18" charset="2"/>
              </a:rPr>
              <a:t>T</a:t>
            </a:r>
            <a:r>
              <a:rPr lang="en-US" dirty="0">
                <a:latin typeface="+mj-lt"/>
                <a:sym typeface="Symbol" pitchFamily="18" charset="2"/>
              </a:rPr>
              <a:t> in </a:t>
            </a:r>
            <a:r>
              <a:rPr lang="en-US" dirty="0" err="1">
                <a:latin typeface="+mj-lt"/>
                <a:sym typeface="Symbol" pitchFamily="18" charset="2"/>
              </a:rPr>
              <a:t>p+p</a:t>
            </a:r>
            <a:endParaRPr lang="en-US" dirty="0">
              <a:latin typeface="+mj-lt"/>
              <a:sym typeface="Symbol" pitchFamily="18" charset="2"/>
            </a:endParaRPr>
          </a:p>
          <a:p>
            <a:pPr algn="ctr">
              <a:buFont typeface="Symbol" pitchFamily="18" charset="2"/>
              <a:buNone/>
            </a:pPr>
            <a:r>
              <a:rPr lang="en-US" dirty="0">
                <a:latin typeface="+mj-lt"/>
                <a:sym typeface="Symbol" pitchFamily="18" charset="2"/>
              </a:rPr>
              <a:t>~30-40% of direct  at P</a:t>
            </a:r>
            <a:r>
              <a:rPr lang="en-US" baseline="-25000" dirty="0">
                <a:latin typeface="+mj-lt"/>
                <a:sym typeface="Symbol" pitchFamily="18" charset="2"/>
              </a:rPr>
              <a:t>T</a:t>
            </a:r>
            <a:r>
              <a:rPr lang="en-US" dirty="0">
                <a:latin typeface="+mj-lt"/>
                <a:sym typeface="Symbol" pitchFamily="18" charset="2"/>
              </a:rPr>
              <a:t> &gt; 8 </a:t>
            </a:r>
            <a:r>
              <a:rPr lang="en-US" dirty="0" err="1">
                <a:latin typeface="+mj-lt"/>
                <a:sym typeface="Symbol" pitchFamily="18" charset="2"/>
              </a:rPr>
              <a:t>GeV</a:t>
            </a:r>
            <a:r>
              <a:rPr lang="en-US" dirty="0">
                <a:latin typeface="+mj-lt"/>
                <a:sym typeface="Symbol" pitchFamily="18" charset="2"/>
              </a:rPr>
              <a:t>/c.</a:t>
            </a:r>
          </a:p>
        </p:txBody>
      </p:sp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4876800" y="3581400"/>
          <a:ext cx="3886200" cy="2209800"/>
        </p:xfrm>
        <a:graphic>
          <a:graphicData uri="http://schemas.openxmlformats.org/presentationml/2006/ole">
            <p:oleObj spid="_x0000_s60418" r:id="rId4" imgW="7561905" imgH="5668166" progId="">
              <p:embed/>
            </p:oleObj>
          </a:graphicData>
        </a:graphic>
      </p:graphicFrame>
      <p:pic>
        <p:nvPicPr>
          <p:cNvPr id="1036" name="Picture 28"/>
          <p:cNvPicPr>
            <a:picLocks noChangeAspect="1" noChangeArrowheads="1"/>
          </p:cNvPicPr>
          <p:nvPr/>
        </p:nvPicPr>
        <p:blipFill>
          <a:blip r:embed="rId5"/>
          <a:srcRect t="14627" r="4449"/>
          <a:stretch>
            <a:fillRect/>
          </a:stretch>
        </p:blipFill>
        <p:spPr bwMode="auto">
          <a:xfrm>
            <a:off x="457200" y="3352800"/>
            <a:ext cx="39624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7" name="Picture 29"/>
          <p:cNvPicPr>
            <a:picLocks noChangeAspect="1" noChangeArrowheads="1"/>
          </p:cNvPicPr>
          <p:nvPr/>
        </p:nvPicPr>
        <p:blipFill>
          <a:blip r:embed="rId5"/>
          <a:srcRect r="45200" b="89551"/>
          <a:stretch>
            <a:fillRect/>
          </a:stretch>
        </p:blipFill>
        <p:spPr bwMode="auto">
          <a:xfrm>
            <a:off x="1752600" y="4953000"/>
            <a:ext cx="1905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8" name="AutoShap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3366FF"/>
                </a:solidFill>
                <a:latin typeface="+mj-lt"/>
              </a:rPr>
              <a:t>Limitations of the shower shape cut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0AA5-2F99-4D32-AC9D-B4EB2A5165C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6525" y="1762125"/>
            <a:ext cx="38004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14400" y="685800"/>
            <a:ext cx="786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Breakdown of factorization claimed in </a:t>
            </a:r>
            <a:r>
              <a:rPr lang="en-US" dirty="0" err="1" smtClean="0"/>
              <a:t>dijets</a:t>
            </a:r>
            <a:r>
              <a:rPr lang="en-US" dirty="0" smtClean="0"/>
              <a:t> at N</a:t>
            </a:r>
            <a:r>
              <a:rPr lang="en-US" baseline="50000" dirty="0" smtClean="0"/>
              <a:t>3</a:t>
            </a:r>
            <a:r>
              <a:rPr lang="en-US" dirty="0" smtClean="0"/>
              <a:t>LO Collins, </a:t>
            </a:r>
            <a:r>
              <a:rPr lang="en-US" dirty="0" err="1" smtClean="0"/>
              <a:t>Qiu</a:t>
            </a:r>
            <a:r>
              <a:rPr lang="en-US" dirty="0" smtClean="0"/>
              <a:t> ‘07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49234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Measurement of the differential cross section for the production of an isolated photon</a:t>
            </a:r>
          </a:p>
          <a:p>
            <a:r>
              <a:rPr lang="en-US" dirty="0" smtClean="0"/>
              <a:t>with associated jet in </a:t>
            </a:r>
            <a:r>
              <a:rPr lang="en-US" dirty="0" err="1" smtClean="0"/>
              <a:t>p¯p</a:t>
            </a:r>
            <a:r>
              <a:rPr lang="en-US" dirty="0" smtClean="0"/>
              <a:t> collisions at √s =1.96 </a:t>
            </a:r>
            <a:r>
              <a:rPr lang="en-US" dirty="0" err="1" smtClean="0"/>
              <a:t>TeV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05600" y="5257800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arXiv:0804.1107v2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0AA5-2F99-4D32-AC9D-B4EB2A5165C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116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Road Behind</a:t>
            </a:r>
            <a:endParaRPr lang="en-US" b="1" u="sng" dirty="0"/>
          </a:p>
        </p:txBody>
      </p:sp>
      <p:sp>
        <p:nvSpPr>
          <p:cNvPr id="4" name="AutoShape 30"/>
          <p:cNvSpPr>
            <a:spLocks noChangeArrowheads="1"/>
          </p:cNvSpPr>
          <p:nvPr/>
        </p:nvSpPr>
        <p:spPr bwMode="auto">
          <a:xfrm>
            <a:off x="381000" y="407894"/>
            <a:ext cx="8382000" cy="457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High-p</a:t>
            </a:r>
            <a:r>
              <a:rPr lang="en-US" sz="2000" b="1" baseline="-25000" dirty="0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en-US" sz="2000" dirty="0" smtClean="0">
                <a:solidFill>
                  <a:srgbClr val="3366FF"/>
                </a:solidFill>
                <a:latin typeface="+mj-lt"/>
              </a:rPr>
              <a:t>: 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Nuclear modification factor </a:t>
            </a:r>
            <a:r>
              <a:rPr lang="en-US" sz="2000" b="1" u="none" dirty="0" smtClean="0">
                <a:solidFill>
                  <a:srgbClr val="C00000"/>
                </a:solidFill>
                <a:latin typeface="+mj-lt"/>
              </a:rPr>
              <a:t>R</a:t>
            </a:r>
            <a:r>
              <a:rPr lang="en-US" sz="2000" b="1" u="none" baseline="-25000" dirty="0" smtClean="0">
                <a:solidFill>
                  <a:srgbClr val="C00000"/>
                </a:solidFill>
                <a:latin typeface="+mj-lt"/>
              </a:rPr>
              <a:t>AA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 of light quarks,</a:t>
            </a:r>
          </a:p>
          <a:p>
            <a:pPr algn="ctr"/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 </a:t>
            </a:r>
            <a:r>
              <a:rPr lang="en-US" sz="2000" u="none" dirty="0">
                <a:solidFill>
                  <a:srgbClr val="3366FF"/>
                </a:solidFill>
                <a:latin typeface="+mj-lt"/>
              </a:rPr>
              <a:t>heavy quarks and 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gluons at </a:t>
            </a:r>
            <a:r>
              <a:rPr lang="en-US" sz="2000" b="1" u="none" dirty="0" smtClean="0">
                <a:solidFill>
                  <a:srgbClr val="C00000"/>
                </a:solidFill>
                <a:latin typeface="+mj-lt"/>
              </a:rPr>
              <a:t>mid rapidity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!</a:t>
            </a:r>
            <a:endParaRPr lang="en-US" sz="2000" u="none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1752600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V~5 fm</a:t>
            </a:r>
            <a:r>
              <a:rPr lang="en-US" b="1" u="sng" baseline="30000" dirty="0" smtClean="0"/>
              <a:t>3</a:t>
            </a:r>
            <a:r>
              <a:rPr lang="en-US" b="1" u="sng" dirty="0" smtClean="0"/>
              <a:t> and </a:t>
            </a:r>
            <a:r>
              <a:rPr lang="en-US" b="1" u="sng" dirty="0" smtClean="0">
                <a:sym typeface="Symbol"/>
              </a:rPr>
              <a:t>~10 fm/c</a:t>
            </a:r>
            <a:endParaRPr lang="en-US" b="1" u="sng" dirty="0"/>
          </a:p>
        </p:txBody>
      </p:sp>
      <p:grpSp>
        <p:nvGrpSpPr>
          <p:cNvPr id="77" name="Group 76"/>
          <p:cNvGrpSpPr/>
          <p:nvPr/>
        </p:nvGrpSpPr>
        <p:grpSpPr>
          <a:xfrm>
            <a:off x="0" y="2133600"/>
            <a:ext cx="9067800" cy="914400"/>
            <a:chOff x="0" y="2133600"/>
            <a:chExt cx="9067800" cy="914400"/>
          </a:xfrm>
        </p:grpSpPr>
        <p:sp>
          <p:nvSpPr>
            <p:cNvPr id="28" name="TextBox 27"/>
            <p:cNvSpPr txBox="1"/>
            <p:nvPr/>
          </p:nvSpPr>
          <p:spPr>
            <a:xfrm>
              <a:off x="228600" y="2401669"/>
              <a:ext cx="883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R</a:t>
              </a:r>
              <a:r>
                <a:rPr lang="en-US" b="1" baseline="-25000" dirty="0" smtClean="0">
                  <a:solidFill>
                    <a:srgbClr val="C00000"/>
                  </a:solidFill>
                </a:rPr>
                <a:t>AA</a:t>
              </a:r>
              <a:r>
                <a:rPr lang="en-US" dirty="0" smtClean="0"/>
                <a:t> is a measure of the deviation from the incoherent superposition </a:t>
              </a:r>
            </a:p>
            <a:p>
              <a:pPr algn="ctr"/>
              <a:r>
                <a:rPr lang="en-US" dirty="0" smtClean="0"/>
                <a:t>of nucleon-nucleon collisions assumption. 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0" y="2133600"/>
              <a:ext cx="3241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Nuclear modification factor</a:t>
              </a:r>
              <a:endParaRPr lang="en-US" u="sng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4800" y="1066800"/>
            <a:ext cx="8305800" cy="1131332"/>
            <a:chOff x="304800" y="1066800"/>
            <a:chExt cx="8305800" cy="1131332"/>
          </a:xfrm>
        </p:grpSpPr>
        <p:sp>
          <p:nvSpPr>
            <p:cNvPr id="16" name="TextBox 15"/>
            <p:cNvSpPr txBox="1"/>
            <p:nvPr/>
          </p:nvSpPr>
          <p:spPr>
            <a:xfrm>
              <a:off x="637686" y="1066800"/>
              <a:ext cx="7896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dirty="0" smtClean="0"/>
                <a:t>High-p</a:t>
              </a:r>
              <a:r>
                <a:rPr lang="en-US" baseline="-25000" dirty="0" smtClean="0"/>
                <a:t>T</a:t>
              </a:r>
              <a:r>
                <a:rPr lang="en-US" dirty="0" smtClean="0"/>
                <a:t> particles are </a:t>
              </a:r>
              <a:r>
                <a:rPr lang="en-US" b="1" dirty="0" smtClean="0">
                  <a:solidFill>
                    <a:srgbClr val="3366FF"/>
                  </a:solidFill>
                </a:rPr>
                <a:t>produced</a:t>
              </a:r>
              <a:r>
                <a:rPr lang="en-US" dirty="0" smtClean="0"/>
                <a:t> from the hard scattering processes.</a:t>
              </a:r>
              <a:endParaRPr lang="en-US" dirty="0"/>
            </a:p>
          </p:txBody>
        </p:sp>
        <p:sp>
          <p:nvSpPr>
            <p:cNvPr id="18" name="Text Box 126"/>
            <p:cNvSpPr txBox="1">
              <a:spLocks noChangeArrowheads="1"/>
            </p:cNvSpPr>
            <p:nvPr/>
          </p:nvSpPr>
          <p:spPr bwMode="auto">
            <a:xfrm>
              <a:off x="990600" y="1447800"/>
              <a:ext cx="7620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 typeface="Wingdings" pitchFamily="2" charset="2"/>
                <a:buChar char="q"/>
              </a:pPr>
              <a:r>
                <a:rPr lang="en-US" b="1" u="sng" dirty="0" smtClean="0">
                  <a:solidFill>
                    <a:srgbClr val="800000"/>
                  </a:solidFill>
                </a:rPr>
                <a:t>Hard processes </a:t>
              </a:r>
              <a:r>
                <a:rPr lang="en-US" b="1" dirty="0" smtClean="0">
                  <a:solidFill>
                    <a:srgbClr val="800000"/>
                  </a:solidFill>
                </a:rPr>
                <a:t>take </a:t>
              </a:r>
              <a:r>
                <a:rPr lang="en-US" b="1" dirty="0">
                  <a:solidFill>
                    <a:srgbClr val="800000"/>
                  </a:solidFill>
                </a:rPr>
                <a:t>place at </a:t>
              </a:r>
              <a:r>
                <a:rPr lang="en-US" b="1" dirty="0">
                  <a:solidFill>
                    <a:schemeClr val="accent2"/>
                  </a:solidFill>
                </a:rPr>
                <a:t>early time of </a:t>
              </a:r>
              <a:r>
                <a:rPr lang="en-US" b="1" dirty="0" smtClean="0">
                  <a:solidFill>
                    <a:schemeClr val="accent2"/>
                  </a:solidFill>
                </a:rPr>
                <a:t>collisions (0.1 fm/c).</a:t>
              </a:r>
              <a:r>
                <a:rPr lang="en-US" b="1" dirty="0" smtClean="0">
                  <a:solidFill>
                    <a:srgbClr val="800000"/>
                  </a:solidFill>
                </a:rPr>
                <a:t>             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4800" y="1828800"/>
              <a:ext cx="84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pQCD</a:t>
              </a:r>
              <a:endParaRPr lang="en-US" dirty="0"/>
            </a:p>
          </p:txBody>
        </p:sp>
        <p:cxnSp>
          <p:nvCxnSpPr>
            <p:cNvPr id="34" name="Elbow Connector 33"/>
            <p:cNvCxnSpPr>
              <a:endCxn id="32" idx="3"/>
            </p:cNvCxnSpPr>
            <p:nvPr/>
          </p:nvCxnSpPr>
          <p:spPr>
            <a:xfrm rot="10800000" flipV="1">
              <a:off x="1148302" y="1752600"/>
              <a:ext cx="985299" cy="260866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133600" y="2945905"/>
            <a:ext cx="6921321" cy="3658811"/>
            <a:chOff x="862013" y="1447800"/>
            <a:chExt cx="7419975" cy="4420811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2013" y="1662113"/>
              <a:ext cx="7419975" cy="353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3" name="TextBox 62"/>
            <p:cNvSpPr txBox="1"/>
            <p:nvPr/>
          </p:nvSpPr>
          <p:spPr>
            <a:xfrm>
              <a:off x="4193944" y="1447800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CTEQ6M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819400" y="5499279"/>
              <a:ext cx="4350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Proton Parton distribution functions.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618141" y="3283886"/>
            <a:ext cx="4904453" cy="3080561"/>
            <a:chOff x="2438400" y="1905000"/>
            <a:chExt cx="5257800" cy="3722132"/>
          </a:xfrm>
        </p:grpSpPr>
        <p:grpSp>
          <p:nvGrpSpPr>
            <p:cNvPr id="66" name="Group 21"/>
            <p:cNvGrpSpPr/>
            <p:nvPr/>
          </p:nvGrpSpPr>
          <p:grpSpPr>
            <a:xfrm>
              <a:off x="2895601" y="1905000"/>
              <a:ext cx="4800599" cy="3722132"/>
              <a:chOff x="2895601" y="1905000"/>
              <a:chExt cx="4800599" cy="3722132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 rot="10800000">
                <a:off x="2895601" y="5181600"/>
                <a:ext cx="1066800" cy="158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rot="10800000">
                <a:off x="6629400" y="5105400"/>
                <a:ext cx="1066800" cy="158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6"/>
              <p:cNvSpPr txBox="1"/>
              <p:nvPr/>
            </p:nvSpPr>
            <p:spPr>
              <a:xfrm>
                <a:off x="3048000" y="5257800"/>
                <a:ext cx="72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RHIC</a:t>
                </a:r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858000" y="5194479"/>
                <a:ext cx="72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RHIC</a:t>
                </a:r>
                <a:endParaRPr lang="en-US" dirty="0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1587858" y="3314700"/>
                <a:ext cx="2819400" cy="158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 flipH="1" flipV="1">
                <a:off x="2476500" y="3314700"/>
                <a:ext cx="2819400" cy="158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5206027" y="3325711"/>
                <a:ext cx="2819400" cy="158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6133306" y="3313906"/>
                <a:ext cx="2819400" cy="158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3810000" y="5181600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38400" y="5181600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0.01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0" y="2971800"/>
            <a:ext cx="2765501" cy="1524000"/>
            <a:chOff x="0" y="2971800"/>
            <a:chExt cx="2765501" cy="1524000"/>
          </a:xfrm>
        </p:grpSpPr>
        <p:sp>
          <p:nvSpPr>
            <p:cNvPr id="11" name="Rectangle 10"/>
            <p:cNvSpPr/>
            <p:nvPr/>
          </p:nvSpPr>
          <p:spPr>
            <a:xfrm>
              <a:off x="560618" y="4034135"/>
              <a:ext cx="14205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  <a:latin typeface="Bell MT" pitchFamily="18" charset="0"/>
                </a:rPr>
                <a:t>x</a:t>
              </a:r>
              <a:r>
                <a:rPr lang="en-US" sz="2400" b="1" dirty="0" smtClean="0">
                  <a:solidFill>
                    <a:schemeClr val="accent2"/>
                  </a:solidFill>
                  <a:latin typeface="Bell MT" pitchFamily="18" charset="0"/>
                  <a:sym typeface="Symbol" pitchFamily="18" charset="2"/>
                </a:rPr>
                <a:t></a:t>
              </a:r>
              <a:r>
                <a:rPr lang="en-US" sz="2400" b="1" dirty="0" smtClean="0">
                  <a:solidFill>
                    <a:schemeClr val="accent2"/>
                  </a:solidFill>
                  <a:latin typeface="Bell MT" pitchFamily="18" charset="0"/>
                </a:rPr>
                <a:t>2P</a:t>
              </a:r>
              <a:r>
                <a:rPr lang="en-US" sz="2400" b="1" baseline="-25000" dirty="0" smtClean="0">
                  <a:solidFill>
                    <a:schemeClr val="accent2"/>
                  </a:solidFill>
                  <a:latin typeface="Bell MT" pitchFamily="18" charset="0"/>
                </a:rPr>
                <a:t>t</a:t>
              </a:r>
              <a:r>
                <a:rPr lang="en-US" sz="2400" b="1" dirty="0" smtClean="0">
                  <a:solidFill>
                    <a:schemeClr val="accent2"/>
                  </a:solidFill>
                  <a:latin typeface="Bell MT" pitchFamily="18" charset="0"/>
                </a:rPr>
                <a:t>/</a:t>
              </a:r>
              <a:r>
                <a:rPr lang="en-US" sz="2400" b="1" dirty="0" smtClean="0">
                  <a:solidFill>
                    <a:schemeClr val="accent2"/>
                  </a:solidFill>
                  <a:latin typeface="Bell MT" pitchFamily="18" charset="0"/>
                  <a:sym typeface="Symbol" pitchFamily="18" charset="2"/>
                </a:rPr>
                <a:t>s</a:t>
              </a:r>
              <a:endParaRPr lang="en-US" sz="2400" b="1" dirty="0">
                <a:solidFill>
                  <a:schemeClr val="accent2"/>
                </a:solidFill>
                <a:latin typeface="Bell MT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0" y="2971800"/>
              <a:ext cx="2765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rgbClr val="3366FF"/>
                  </a:solidFill>
                </a:rPr>
                <a:t>At mid rapidity at RHIC</a:t>
              </a:r>
              <a:endParaRPr lang="en-US" b="1" u="sng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035894" y="2971800"/>
            <a:ext cx="5791200" cy="3645932"/>
            <a:chOff x="3035894" y="2590800"/>
            <a:chExt cx="5791200" cy="3874532"/>
          </a:xfrm>
        </p:grpSpPr>
        <p:grpSp>
          <p:nvGrpSpPr>
            <p:cNvPr id="81" name="Group 24"/>
            <p:cNvGrpSpPr/>
            <p:nvPr/>
          </p:nvGrpSpPr>
          <p:grpSpPr>
            <a:xfrm>
              <a:off x="3035894" y="2590800"/>
              <a:ext cx="5791200" cy="3638550"/>
              <a:chOff x="2057400" y="2590800"/>
              <a:chExt cx="5791200" cy="3638550"/>
            </a:xfrm>
          </p:grpSpPr>
          <p:pic>
            <p:nvPicPr>
              <p:cNvPr id="86" name="Picture 1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2057400" y="2667000"/>
                <a:ext cx="5791200" cy="3562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2863509" y="2590800"/>
                <a:ext cx="4616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ratio of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quark</a:t>
                </a:r>
                <a:r>
                  <a:rPr lang="en-US" dirty="0" smtClean="0"/>
                  <a:t> structure functions </a:t>
                </a:r>
                <a:endParaRPr lang="en-US" dirty="0"/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>
            <a:xfrm rot="10800000">
              <a:off x="3810000" y="6019800"/>
              <a:ext cx="10668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3975279" y="6096000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RHIC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00400" y="6019800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Soft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839325" y="601980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Hard</a:t>
              </a:r>
              <a:endParaRPr lang="en-US" dirty="0"/>
            </a:p>
          </p:txBody>
        </p:sp>
      </p:grpSp>
      <p:cxnSp>
        <p:nvCxnSpPr>
          <p:cNvPr id="89" name="Straight Connector 88"/>
          <p:cNvCxnSpPr/>
          <p:nvPr/>
        </p:nvCxnSpPr>
        <p:spPr>
          <a:xfrm rot="10800000">
            <a:off x="2971800" y="5410200"/>
            <a:ext cx="381000" cy="1588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0AA5-2F99-4D32-AC9D-B4EB2A5165C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116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Road Behind</a:t>
            </a:r>
            <a:endParaRPr lang="en-US" b="1" u="sng" dirty="0"/>
          </a:p>
        </p:txBody>
      </p:sp>
      <p:sp>
        <p:nvSpPr>
          <p:cNvPr id="4" name="AutoShape 30"/>
          <p:cNvSpPr>
            <a:spLocks noChangeArrowheads="1"/>
          </p:cNvSpPr>
          <p:nvPr/>
        </p:nvSpPr>
        <p:spPr bwMode="auto">
          <a:xfrm>
            <a:off x="381000" y="407894"/>
            <a:ext cx="8382000" cy="457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3366FF"/>
                </a:solidFill>
                <a:latin typeface="+mj-lt"/>
              </a:rPr>
              <a:t>High-p</a:t>
            </a:r>
            <a:r>
              <a:rPr lang="en-US" sz="2000" baseline="-25000" dirty="0" smtClean="0">
                <a:solidFill>
                  <a:srgbClr val="3366FF"/>
                </a:solidFill>
                <a:latin typeface="+mj-lt"/>
              </a:rPr>
              <a:t>T</a:t>
            </a:r>
            <a:r>
              <a:rPr lang="en-US" sz="2000" dirty="0" smtClean="0">
                <a:solidFill>
                  <a:srgbClr val="3366FF"/>
                </a:solidFill>
                <a:latin typeface="+mj-lt"/>
              </a:rPr>
              <a:t>: 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Nuclear modification factor </a:t>
            </a:r>
            <a:r>
              <a:rPr lang="en-US" sz="2000" b="1" u="none" dirty="0" smtClean="0">
                <a:solidFill>
                  <a:srgbClr val="C00000"/>
                </a:solidFill>
                <a:latin typeface="+mj-lt"/>
              </a:rPr>
              <a:t>R</a:t>
            </a:r>
            <a:r>
              <a:rPr lang="en-US" sz="2000" b="1" u="none" baseline="-25000" dirty="0" smtClean="0">
                <a:solidFill>
                  <a:srgbClr val="C00000"/>
                </a:solidFill>
                <a:latin typeface="+mj-lt"/>
              </a:rPr>
              <a:t>AA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 of light quarks,</a:t>
            </a:r>
          </a:p>
          <a:p>
            <a:pPr algn="ctr"/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 </a:t>
            </a:r>
            <a:r>
              <a:rPr lang="en-US" sz="2000" u="none" dirty="0">
                <a:solidFill>
                  <a:srgbClr val="3366FF"/>
                </a:solidFill>
                <a:latin typeface="+mj-lt"/>
              </a:rPr>
              <a:t>heavy quarks and 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gluons at </a:t>
            </a:r>
            <a:r>
              <a:rPr lang="en-US" sz="2000" b="1" u="none" dirty="0" smtClean="0">
                <a:solidFill>
                  <a:srgbClr val="C00000"/>
                </a:solidFill>
                <a:latin typeface="+mj-lt"/>
              </a:rPr>
              <a:t>mid rapidity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!</a:t>
            </a:r>
            <a:endParaRPr lang="en-US" sz="2000" u="none" dirty="0">
              <a:solidFill>
                <a:srgbClr val="3366FF"/>
              </a:solidFill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914400"/>
            <a:ext cx="9179116" cy="5017532"/>
            <a:chOff x="76200" y="914400"/>
            <a:chExt cx="9179116" cy="5017532"/>
          </a:xfrm>
        </p:grpSpPr>
        <p:grpSp>
          <p:nvGrpSpPr>
            <p:cNvPr id="10" name="Group 9"/>
            <p:cNvGrpSpPr/>
            <p:nvPr/>
          </p:nvGrpSpPr>
          <p:grpSpPr>
            <a:xfrm>
              <a:off x="76200" y="914400"/>
              <a:ext cx="9179116" cy="5017532"/>
              <a:chOff x="76200" y="914400"/>
              <a:chExt cx="9179116" cy="5017532"/>
            </a:xfrm>
          </p:grpSpPr>
          <p:grpSp>
            <p:nvGrpSpPr>
              <p:cNvPr id="21" name="Group 51"/>
              <p:cNvGrpSpPr/>
              <p:nvPr/>
            </p:nvGrpSpPr>
            <p:grpSpPr>
              <a:xfrm>
                <a:off x="76200" y="914400"/>
                <a:ext cx="9179116" cy="4648200"/>
                <a:chOff x="76200" y="609600"/>
                <a:chExt cx="9179116" cy="3810000"/>
              </a:xfrm>
            </p:grpSpPr>
            <p:pic>
              <p:nvPicPr>
                <p:cNvPr id="22" name="Picture 163" descr="RAA_gamma_pi0_eta_AuAu200GeV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143000" y="609600"/>
                  <a:ext cx="6858000" cy="3276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76200" y="4050268"/>
                  <a:ext cx="917911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buFont typeface="Wingdings" pitchFamily="2" charset="2"/>
                    <a:buChar char="ü"/>
                  </a:pPr>
                  <a:r>
                    <a:rPr lang="en-US" sz="1800" u="none" dirty="0">
                      <a:latin typeface="+mj-lt"/>
                    </a:rPr>
                    <a:t>R</a:t>
                  </a:r>
                  <a:r>
                    <a:rPr lang="en-US" sz="1800" u="none" baseline="-25000" dirty="0">
                      <a:latin typeface="+mj-lt"/>
                    </a:rPr>
                    <a:t>AA</a:t>
                  </a:r>
                  <a:r>
                    <a:rPr lang="en-US" sz="1800" u="none" dirty="0">
                      <a:latin typeface="+mj-lt"/>
                    </a:rPr>
                    <a:t> of light quarks is </a:t>
                  </a:r>
                  <a:r>
                    <a:rPr lang="en-US" sz="1800" b="1" u="none" dirty="0">
                      <a:solidFill>
                        <a:srgbClr val="C00000"/>
                      </a:solidFill>
                      <a:latin typeface="+mj-lt"/>
                    </a:rPr>
                    <a:t>p</a:t>
                  </a:r>
                  <a:r>
                    <a:rPr lang="en-US" sz="1800" b="1" u="none" baseline="-25000" dirty="0">
                      <a:solidFill>
                        <a:srgbClr val="C00000"/>
                      </a:solidFill>
                      <a:latin typeface="+mj-lt"/>
                    </a:rPr>
                    <a:t>t</a:t>
                  </a:r>
                  <a:r>
                    <a:rPr lang="en-US" sz="1800" b="1" u="none" dirty="0">
                      <a:solidFill>
                        <a:srgbClr val="C00000"/>
                      </a:solidFill>
                      <a:latin typeface="+mj-lt"/>
                    </a:rPr>
                    <a:t> independent </a:t>
                  </a:r>
                  <a:r>
                    <a:rPr lang="en-US" sz="1800" u="none" dirty="0">
                      <a:latin typeface="+mj-lt"/>
                    </a:rPr>
                    <a:t>as expected by the </a:t>
                  </a:r>
                  <a:r>
                    <a:rPr lang="en-US" sz="1800" b="1" u="none" dirty="0" err="1">
                      <a:solidFill>
                        <a:srgbClr val="C00000"/>
                      </a:solidFill>
                      <a:latin typeface="+mj-lt"/>
                    </a:rPr>
                    <a:t>radiative</a:t>
                  </a:r>
                  <a:r>
                    <a:rPr lang="en-US" sz="1800" b="1" u="none" dirty="0">
                      <a:solidFill>
                        <a:srgbClr val="C00000"/>
                      </a:solidFill>
                      <a:latin typeface="+mj-lt"/>
                    </a:rPr>
                    <a:t> energy loss</a:t>
                  </a:r>
                  <a:r>
                    <a:rPr lang="en-US" sz="1800" u="none" dirty="0">
                      <a:latin typeface="+mj-lt"/>
                    </a:rPr>
                    <a:t>. </a:t>
                  </a:r>
                </a:p>
              </p:txBody>
            </p:sp>
            <p:sp>
              <p:nvSpPr>
                <p:cNvPr id="24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4876800" y="1524000"/>
                  <a:ext cx="1676400" cy="244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000" b="1" u="none" dirty="0">
                      <a:latin typeface="Lucida Sans" pitchFamily="34" charset="0"/>
                    </a:rPr>
                    <a:t>PRL. 96, 202301 (2006) </a:t>
                  </a: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2438400" y="5562600"/>
                <a:ext cx="4915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 typeface="Wingdings" pitchFamily="2" charset="2"/>
                  <a:buChar char="ü"/>
                </a:pPr>
                <a:r>
                  <a:rPr lang="en-US" dirty="0" smtClean="0"/>
                  <a:t>Direct photons follow the binary scaling.</a:t>
                </a:r>
                <a:endParaRPr lang="en-US" dirty="0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rot="10800000">
              <a:off x="8001000" y="3429000"/>
              <a:ext cx="685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0AA5-2F99-4D32-AC9D-B4EB2A5165C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116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Road Behind</a:t>
            </a:r>
            <a:endParaRPr lang="en-US" b="1" u="sng" dirty="0"/>
          </a:p>
        </p:txBody>
      </p:sp>
      <p:sp>
        <p:nvSpPr>
          <p:cNvPr id="4" name="AutoShape 30"/>
          <p:cNvSpPr>
            <a:spLocks noChangeArrowheads="1"/>
          </p:cNvSpPr>
          <p:nvPr/>
        </p:nvSpPr>
        <p:spPr bwMode="auto">
          <a:xfrm>
            <a:off x="381000" y="407894"/>
            <a:ext cx="8382000" cy="457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3366FF"/>
                </a:solidFill>
                <a:latin typeface="+mj-lt"/>
              </a:rPr>
              <a:t>High-p</a:t>
            </a:r>
            <a:r>
              <a:rPr lang="en-US" sz="2000" baseline="-25000" dirty="0" smtClean="0">
                <a:solidFill>
                  <a:srgbClr val="3366FF"/>
                </a:solidFill>
                <a:latin typeface="+mj-lt"/>
              </a:rPr>
              <a:t>T</a:t>
            </a:r>
            <a:r>
              <a:rPr lang="en-US" sz="2000" dirty="0" smtClean="0">
                <a:solidFill>
                  <a:srgbClr val="3366FF"/>
                </a:solidFill>
                <a:latin typeface="+mj-lt"/>
              </a:rPr>
              <a:t>: 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Nuclear modification factor </a:t>
            </a:r>
            <a:r>
              <a:rPr lang="en-US" sz="2000" b="1" u="none" dirty="0" smtClean="0">
                <a:solidFill>
                  <a:srgbClr val="C00000"/>
                </a:solidFill>
                <a:latin typeface="+mj-lt"/>
              </a:rPr>
              <a:t>R</a:t>
            </a:r>
            <a:r>
              <a:rPr lang="en-US" sz="2000" b="1" u="none" baseline="-25000" dirty="0" smtClean="0">
                <a:solidFill>
                  <a:srgbClr val="C00000"/>
                </a:solidFill>
                <a:latin typeface="+mj-lt"/>
              </a:rPr>
              <a:t>AA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 of light quarks,</a:t>
            </a:r>
          </a:p>
          <a:p>
            <a:pPr algn="ctr"/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 </a:t>
            </a:r>
            <a:r>
              <a:rPr lang="en-US" sz="2000" u="none" dirty="0">
                <a:solidFill>
                  <a:srgbClr val="3366FF"/>
                </a:solidFill>
                <a:latin typeface="+mj-lt"/>
              </a:rPr>
              <a:t>heavy quarks and 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gluons at </a:t>
            </a:r>
            <a:r>
              <a:rPr lang="en-US" sz="2000" b="1" u="none" dirty="0" smtClean="0">
                <a:solidFill>
                  <a:srgbClr val="C00000"/>
                </a:solidFill>
                <a:latin typeface="+mj-lt"/>
              </a:rPr>
              <a:t>mid rapidity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!</a:t>
            </a:r>
            <a:endParaRPr lang="en-US" sz="2000" u="none" dirty="0">
              <a:solidFill>
                <a:srgbClr val="3366FF"/>
              </a:solidFill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914400"/>
            <a:ext cx="9088176" cy="5827059"/>
            <a:chOff x="0" y="914400"/>
            <a:chExt cx="9088176" cy="5827059"/>
          </a:xfrm>
        </p:grpSpPr>
        <p:grpSp>
          <p:nvGrpSpPr>
            <p:cNvPr id="13" name="Group 24"/>
            <p:cNvGrpSpPr/>
            <p:nvPr/>
          </p:nvGrpSpPr>
          <p:grpSpPr>
            <a:xfrm>
              <a:off x="152401" y="914400"/>
              <a:ext cx="8935775" cy="5827059"/>
              <a:chOff x="152401" y="914400"/>
              <a:chExt cx="8935775" cy="5827059"/>
            </a:xfrm>
          </p:grpSpPr>
          <p:grpSp>
            <p:nvGrpSpPr>
              <p:cNvPr id="14" name="Group 6"/>
              <p:cNvGrpSpPr/>
              <p:nvPr/>
            </p:nvGrpSpPr>
            <p:grpSpPr>
              <a:xfrm>
                <a:off x="1143000" y="914400"/>
                <a:ext cx="7945176" cy="5827059"/>
                <a:chOff x="1143000" y="914400"/>
                <a:chExt cx="7945176" cy="5827059"/>
              </a:xfrm>
            </p:grpSpPr>
            <p:grpSp>
              <p:nvGrpSpPr>
                <p:cNvPr id="15" name="Group 77"/>
                <p:cNvGrpSpPr/>
                <p:nvPr/>
              </p:nvGrpSpPr>
              <p:grpSpPr>
                <a:xfrm>
                  <a:off x="1143000" y="914400"/>
                  <a:ext cx="7848600" cy="5827059"/>
                  <a:chOff x="1143000" y="914400"/>
                  <a:chExt cx="7848600" cy="5827059"/>
                </a:xfrm>
              </p:grpSpPr>
              <p:grpSp>
                <p:nvGrpSpPr>
                  <p:cNvPr id="16" name="Group 49"/>
                  <p:cNvGrpSpPr/>
                  <p:nvPr/>
                </p:nvGrpSpPr>
                <p:grpSpPr>
                  <a:xfrm>
                    <a:off x="1143000" y="914400"/>
                    <a:ext cx="7315200" cy="3886200"/>
                    <a:chOff x="1143000" y="533400"/>
                    <a:chExt cx="7142158" cy="3888820"/>
                  </a:xfrm>
                </p:grpSpPr>
                <p:grpSp>
                  <p:nvGrpSpPr>
                    <p:cNvPr id="18" name="Group 41"/>
                    <p:cNvGrpSpPr/>
                    <p:nvPr/>
                  </p:nvGrpSpPr>
                  <p:grpSpPr>
                    <a:xfrm>
                      <a:off x="1143000" y="533400"/>
                      <a:ext cx="7142158" cy="3888820"/>
                      <a:chOff x="1143000" y="533400"/>
                      <a:chExt cx="7142158" cy="3888820"/>
                    </a:xfrm>
                  </p:grpSpPr>
                  <p:pic>
                    <p:nvPicPr>
                      <p:cNvPr id="39" name="Picture 4" descr="Figure_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 r="8772"/>
                      <a:stretch>
                        <a:fillRect/>
                      </a:stretch>
                    </p:blipFill>
                    <p:spPr bwMode="auto">
                      <a:xfrm>
                        <a:off x="1143000" y="533400"/>
                        <a:ext cx="6781800" cy="3581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40" name="Text Box 15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52600" y="4052888"/>
                        <a:ext cx="6532558" cy="369332"/>
                      </a:xfrm>
                      <a:prstGeom prst="rect">
                        <a:avLst/>
                      </a:prstGeom>
                      <a:noFill/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buFont typeface="Wingdings" pitchFamily="2" charset="2"/>
                          <a:buChar char="ü"/>
                        </a:pPr>
                        <a:r>
                          <a:rPr lang="en-US" sz="1800" u="none" dirty="0">
                            <a:latin typeface="+mj-lt"/>
                          </a:rPr>
                          <a:t>Unexpected level of suppression for the </a:t>
                        </a:r>
                        <a:r>
                          <a:rPr lang="en-US" sz="1800" b="1" u="none" dirty="0">
                            <a:solidFill>
                              <a:srgbClr val="C00000"/>
                            </a:solidFill>
                            <a:latin typeface="+mj-lt"/>
                          </a:rPr>
                          <a:t>heavy quarks</a:t>
                        </a:r>
                        <a:r>
                          <a:rPr lang="en-US" sz="1800" u="none" dirty="0">
                            <a:latin typeface="+mj-lt"/>
                          </a:rPr>
                          <a:t>. </a:t>
                        </a:r>
                      </a:p>
                    </p:txBody>
                  </p:sp>
                </p:grpSp>
                <p:sp>
                  <p:nvSpPr>
                    <p:cNvPr id="3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9814" y="3202352"/>
                      <a:ext cx="1600200" cy="2286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bIns="0"/>
                    <a:lstStyle/>
                    <a:p>
                      <a:r>
                        <a:rPr lang="en-US" sz="1000" b="1" u="none" dirty="0">
                          <a:solidFill>
                            <a:srgbClr val="000080"/>
                          </a:solidFill>
                          <a:latin typeface="Lucida Sans" pitchFamily="34" charset="0"/>
                          <a:cs typeface="Arial" charset="0"/>
                        </a:rPr>
                        <a:t>PRL 98 (2007)192301</a:t>
                      </a:r>
                      <a:r>
                        <a:rPr lang="en-US" sz="1000" b="1" u="none" dirty="0">
                          <a:solidFill>
                            <a:srgbClr val="000000"/>
                          </a:solidFill>
                          <a:latin typeface="Lucida Sans" pitchFamily="34" charset="0"/>
                          <a:cs typeface="Arial" charset="0"/>
                        </a:rPr>
                        <a:t> </a:t>
                      </a:r>
                      <a:endParaRPr lang="en-US" sz="1000" b="1" u="none" dirty="0">
                        <a:latin typeface="Lucida Sans" pitchFamily="34" charset="0"/>
                      </a:endParaRPr>
                    </a:p>
                    <a:p>
                      <a:pPr eaLnBrk="0" hangingPunct="0"/>
                      <a:endParaRPr lang="en-US" sz="1000" b="1" u="none" dirty="0">
                        <a:latin typeface="Lucida Sans" pitchFamily="34" charset="0"/>
                      </a:endParaRPr>
                    </a:p>
                  </p:txBody>
                </p:sp>
              </p:grp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875420" y="4964668"/>
                    <a:ext cx="45159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u="sng" dirty="0" smtClean="0"/>
                      <a:t>According to QCD at zero temperature</a:t>
                    </a:r>
                    <a:endParaRPr lang="en-US" u="sng" dirty="0"/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426508" y="5253335"/>
                    <a:ext cx="350769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>
                        <a:sym typeface="Symbol"/>
                      </a:rPr>
                      <a:t></a:t>
                    </a:r>
                    <a:r>
                      <a:rPr lang="en-US" sz="2400" dirty="0" err="1" smtClean="0">
                        <a:sym typeface="Symbol"/>
                      </a:rPr>
                      <a:t>E</a:t>
                    </a:r>
                    <a:r>
                      <a:rPr lang="en-US" sz="2400" baseline="-25000" dirty="0" err="1" smtClean="0">
                        <a:solidFill>
                          <a:srgbClr val="C00000"/>
                        </a:solidFill>
                        <a:sym typeface="Symbol"/>
                      </a:rPr>
                      <a:t>quark,m</a:t>
                    </a:r>
                    <a:r>
                      <a:rPr lang="en-US" sz="2400" baseline="-25000" dirty="0" smtClean="0">
                        <a:solidFill>
                          <a:srgbClr val="C00000"/>
                        </a:solidFill>
                        <a:sym typeface="Symbol"/>
                      </a:rPr>
                      <a:t>=0</a:t>
                    </a:r>
                    <a:r>
                      <a:rPr lang="en-US" sz="2400" dirty="0" smtClean="0">
                        <a:sym typeface="Symbol"/>
                      </a:rPr>
                      <a:t>  </a:t>
                    </a:r>
                    <a:r>
                      <a:rPr lang="en-US" sz="2400" dirty="0" err="1" smtClean="0">
                        <a:sym typeface="Symbol"/>
                      </a:rPr>
                      <a:t>E</a:t>
                    </a:r>
                    <a:r>
                      <a:rPr lang="en-US" sz="2400" baseline="-25000" dirty="0" err="1" smtClean="0">
                        <a:solidFill>
                          <a:srgbClr val="C00000"/>
                        </a:solidFill>
                        <a:sym typeface="Symbol"/>
                      </a:rPr>
                      <a:t>quark,m</a:t>
                    </a:r>
                    <a:r>
                      <a:rPr lang="en-US" sz="2400" baseline="-25000" dirty="0" smtClean="0">
                        <a:solidFill>
                          <a:srgbClr val="C00000"/>
                        </a:solidFill>
                        <a:sym typeface="Symbol"/>
                      </a:rPr>
                      <a:t>&gt;0</a:t>
                    </a:r>
                    <a:endParaRPr lang="en-US" sz="2400" baseline="-25000" dirty="0">
                      <a:solidFill>
                        <a:srgbClr val="C00000"/>
                      </a:solidFill>
                    </a:endParaRPr>
                  </a:p>
                </p:txBody>
              </p:sp>
              <p:pic>
                <p:nvPicPr>
                  <p:cNvPr id="35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 l="6809"/>
                  <a:stretch>
                    <a:fillRect/>
                  </a:stretch>
                </p:blipFill>
                <p:spPr bwMode="auto">
                  <a:xfrm>
                    <a:off x="4892724" y="5979459"/>
                    <a:ext cx="2503158" cy="762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373809" y="5713789"/>
                    <a:ext cx="761779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Font typeface="Wingdings" pitchFamily="2" charset="2"/>
                      <a:buChar char="q"/>
                    </a:pPr>
                    <a:r>
                      <a:rPr lang="en-US" dirty="0" smtClean="0"/>
                      <a:t>Vacuum and medium radiation is suppressed due to quark mass</a:t>
                    </a:r>
                    <a:endParaRPr lang="en-US" dirty="0"/>
                  </a:p>
                </p:txBody>
              </p:sp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7274859" y="6082553"/>
                  <a:ext cx="18133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err="1" smtClean="0"/>
                    <a:t>Dokshitzer</a:t>
                  </a:r>
                  <a:r>
                    <a:rPr lang="en-US" sz="1200" dirty="0" smtClean="0"/>
                    <a:t>, </a:t>
                  </a:r>
                  <a:r>
                    <a:rPr lang="en-US" sz="1200" dirty="0" err="1" smtClean="0"/>
                    <a:t>kharzeev</a:t>
                  </a:r>
                  <a:r>
                    <a:rPr lang="en-US" sz="1200" dirty="0" smtClean="0"/>
                    <a:t>.</a:t>
                  </a:r>
                </a:p>
                <a:p>
                  <a:r>
                    <a:rPr lang="en-US" sz="1200" dirty="0" smtClean="0"/>
                    <a:t> PLB 519 (2001) 199</a:t>
                  </a:r>
                  <a:endParaRPr lang="en-US" sz="1200" dirty="0"/>
                </a:p>
              </p:txBody>
            </p:sp>
          </p:grpSp>
          <p:grpSp>
            <p:nvGrpSpPr>
              <p:cNvPr id="20" name="Group 18"/>
              <p:cNvGrpSpPr/>
              <p:nvPr/>
            </p:nvGrpSpPr>
            <p:grpSpPr>
              <a:xfrm rot="16200000">
                <a:off x="-515141" y="2877342"/>
                <a:ext cx="2477921" cy="1142838"/>
                <a:chOff x="6818479" y="3276600"/>
                <a:chExt cx="2477921" cy="1142838"/>
              </a:xfrm>
            </p:grpSpPr>
            <p:pic>
              <p:nvPicPr>
                <p:cNvPr id="28" name="Picture 2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32420" t="14119"/>
                <a:stretch>
                  <a:fillRect/>
                </a:stretch>
              </p:blipFill>
              <p:spPr bwMode="auto">
                <a:xfrm>
                  <a:off x="6818479" y="3307087"/>
                  <a:ext cx="2477921" cy="1112351"/>
                </a:xfrm>
                <a:prstGeom prst="rect">
                  <a:avLst/>
                </a:prstGeom>
                <a:noFill/>
              </p:spPr>
            </p:pic>
            <p:sp>
              <p:nvSpPr>
                <p:cNvPr id="29" name="Rectangle 28"/>
                <p:cNvSpPr/>
                <p:nvPr/>
              </p:nvSpPr>
              <p:spPr>
                <a:xfrm>
                  <a:off x="6858000" y="3276600"/>
                  <a:ext cx="11430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0" y="4724400"/>
              <a:ext cx="1438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Dead cone </a:t>
              </a:r>
            </a:p>
            <a:p>
              <a:pPr algn="ctr"/>
              <a:r>
                <a:rPr lang="en-US" dirty="0" smtClean="0"/>
                <a:t>effect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0AA5-2F99-4D32-AC9D-B4EB2A5165C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116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Road Behind</a:t>
            </a:r>
            <a:endParaRPr lang="en-US" b="1" u="sng" dirty="0"/>
          </a:p>
        </p:txBody>
      </p:sp>
      <p:sp>
        <p:nvSpPr>
          <p:cNvPr id="4" name="AutoShape 30"/>
          <p:cNvSpPr>
            <a:spLocks noChangeArrowheads="1"/>
          </p:cNvSpPr>
          <p:nvPr/>
        </p:nvSpPr>
        <p:spPr bwMode="auto">
          <a:xfrm>
            <a:off x="381000" y="407894"/>
            <a:ext cx="8382000" cy="457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3366FF"/>
                </a:solidFill>
                <a:latin typeface="+mj-lt"/>
              </a:rPr>
              <a:t>High-p</a:t>
            </a:r>
            <a:r>
              <a:rPr lang="en-US" sz="2000" baseline="-25000" dirty="0" smtClean="0">
                <a:solidFill>
                  <a:srgbClr val="3366FF"/>
                </a:solidFill>
                <a:latin typeface="+mj-lt"/>
              </a:rPr>
              <a:t>T</a:t>
            </a:r>
            <a:r>
              <a:rPr lang="en-US" sz="2000" dirty="0" smtClean="0">
                <a:solidFill>
                  <a:srgbClr val="3366FF"/>
                </a:solidFill>
                <a:latin typeface="+mj-lt"/>
              </a:rPr>
              <a:t>: 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Nuclear modification factor </a:t>
            </a:r>
            <a:r>
              <a:rPr lang="en-US" sz="2000" b="1" u="none" dirty="0" smtClean="0">
                <a:solidFill>
                  <a:srgbClr val="C00000"/>
                </a:solidFill>
                <a:latin typeface="+mj-lt"/>
              </a:rPr>
              <a:t>R</a:t>
            </a:r>
            <a:r>
              <a:rPr lang="en-US" sz="2000" b="1" u="none" baseline="-25000" dirty="0" smtClean="0">
                <a:solidFill>
                  <a:srgbClr val="C00000"/>
                </a:solidFill>
                <a:latin typeface="+mj-lt"/>
              </a:rPr>
              <a:t>AA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 of light quarks,</a:t>
            </a:r>
          </a:p>
          <a:p>
            <a:pPr algn="ctr"/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 </a:t>
            </a:r>
            <a:r>
              <a:rPr lang="en-US" sz="2000" u="none" dirty="0">
                <a:solidFill>
                  <a:srgbClr val="3366FF"/>
                </a:solidFill>
                <a:latin typeface="+mj-lt"/>
              </a:rPr>
              <a:t>heavy quarks and 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gluons at </a:t>
            </a:r>
            <a:r>
              <a:rPr lang="en-US" sz="2000" b="1" u="none" dirty="0" smtClean="0">
                <a:solidFill>
                  <a:srgbClr val="C00000"/>
                </a:solidFill>
                <a:latin typeface="+mj-lt"/>
              </a:rPr>
              <a:t>mid rapidity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!</a:t>
            </a:r>
            <a:endParaRPr lang="en-US" sz="2000" u="none" dirty="0">
              <a:solidFill>
                <a:srgbClr val="3366FF"/>
              </a:solidFill>
              <a:latin typeface="+mj-lt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990600" y="990600"/>
            <a:ext cx="8001000" cy="5791200"/>
            <a:chOff x="990600" y="990600"/>
            <a:chExt cx="8001000" cy="5791200"/>
          </a:xfrm>
        </p:grpSpPr>
        <p:grpSp>
          <p:nvGrpSpPr>
            <p:cNvPr id="21" name="Group 89"/>
            <p:cNvGrpSpPr/>
            <p:nvPr/>
          </p:nvGrpSpPr>
          <p:grpSpPr>
            <a:xfrm>
              <a:off x="990600" y="990600"/>
              <a:ext cx="8001000" cy="5791200"/>
              <a:chOff x="990600" y="990600"/>
              <a:chExt cx="8001000" cy="5791200"/>
            </a:xfrm>
          </p:grpSpPr>
          <p:grpSp>
            <p:nvGrpSpPr>
              <p:cNvPr id="25" name="Group 154"/>
              <p:cNvGrpSpPr/>
              <p:nvPr/>
            </p:nvGrpSpPr>
            <p:grpSpPr>
              <a:xfrm>
                <a:off x="990600" y="990600"/>
                <a:ext cx="7162800" cy="3810000"/>
                <a:chOff x="1143000" y="990600"/>
                <a:chExt cx="7162800" cy="4191000"/>
              </a:xfrm>
            </p:grpSpPr>
            <p:grpSp>
              <p:nvGrpSpPr>
                <p:cNvPr id="26" name="Group 57"/>
                <p:cNvGrpSpPr/>
                <p:nvPr/>
              </p:nvGrpSpPr>
              <p:grpSpPr>
                <a:xfrm>
                  <a:off x="1143000" y="990600"/>
                  <a:ext cx="7162800" cy="3657600"/>
                  <a:chOff x="5969000" y="609600"/>
                  <a:chExt cx="3175000" cy="3124200"/>
                </a:xfrm>
              </p:grpSpPr>
              <p:grpSp>
                <p:nvGrpSpPr>
                  <p:cNvPr id="27" name="Group 50"/>
                  <p:cNvGrpSpPr/>
                  <p:nvPr/>
                </p:nvGrpSpPr>
                <p:grpSpPr>
                  <a:xfrm>
                    <a:off x="5969000" y="609600"/>
                    <a:ext cx="3175000" cy="3124200"/>
                    <a:chOff x="5969000" y="609600"/>
                    <a:chExt cx="3175000" cy="3124200"/>
                  </a:xfrm>
                </p:grpSpPr>
                <p:grpSp>
                  <p:nvGrpSpPr>
                    <p:cNvPr id="30" name="Group 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69000" y="609600"/>
                      <a:ext cx="3175000" cy="3124200"/>
                      <a:chOff x="2724" y="366"/>
                      <a:chExt cx="2844" cy="1554"/>
                    </a:xfrm>
                  </p:grpSpPr>
                  <p:grpSp>
                    <p:nvGrpSpPr>
                      <p:cNvPr id="32" name="Group 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36" y="372"/>
                        <a:ext cx="2832" cy="1548"/>
                        <a:chOff x="432" y="528"/>
                        <a:chExt cx="4560" cy="2880"/>
                      </a:xfrm>
                    </p:grpSpPr>
                    <p:grpSp>
                      <p:nvGrpSpPr>
                        <p:cNvPr id="37" name="Group 7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528"/>
                          <a:ext cx="4560" cy="2880"/>
                          <a:chOff x="432" y="528"/>
                          <a:chExt cx="4560" cy="2880"/>
                        </a:xfrm>
                      </p:grpSpPr>
                      <p:pic>
                        <p:nvPicPr>
                          <p:cNvPr id="73" name="Picture 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/>
                          <a:srcRect l="3636" t="20589" r="10001" b="8824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528"/>
                            <a:ext cx="4560" cy="288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  <p:pic>
                        <p:nvPicPr>
                          <p:cNvPr id="74" name="Picture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 l="23636" t="64117" r="46364" b="30000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8" y="2208"/>
                            <a:ext cx="1584" cy="24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  <p:pic>
                        <p:nvPicPr>
                          <p:cNvPr id="75" name="Picture 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 l="20000" t="74706" r="53636" b="20589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0" y="672"/>
                            <a:ext cx="1392" cy="19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grpSp>
                    <p:grpSp>
                      <p:nvGrpSpPr>
                        <p:cNvPr id="41" name="Group 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44" y="624"/>
                          <a:ext cx="3456" cy="2244"/>
                          <a:chOff x="1344" y="624"/>
                          <a:chExt cx="3456" cy="2244"/>
                        </a:xfrm>
                      </p:grpSpPr>
                      <p:pic>
                        <p:nvPicPr>
                          <p:cNvPr id="59" name="Picture 8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 l="21819" t="66470" r="50000" b="22942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4" y="2436"/>
                            <a:ext cx="1488" cy="43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  <p:pic>
                        <p:nvPicPr>
                          <p:cNvPr id="60" name="Picture 83" descr="PionRaa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 l="14772" t="1561" r="3409" b="34225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4" y="624"/>
                            <a:ext cx="3456" cy="1728"/>
                          </a:xfrm>
                          <a:prstGeom prst="rect">
                            <a:avLst/>
                          </a:prstGeom>
                          <a:noFill/>
                          <a:effectLst/>
                        </p:spPr>
                      </p:pic>
                      <p:sp>
                        <p:nvSpPr>
                          <p:cNvPr id="61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5" y="795"/>
                            <a:ext cx="90" cy="96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008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2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42" y="732"/>
                            <a:ext cx="90" cy="96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008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3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11" y="864"/>
                            <a:ext cx="90" cy="96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008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4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92" y="1026"/>
                            <a:ext cx="90" cy="96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008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" name="AutoShape 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3" y="1008"/>
                            <a:ext cx="90" cy="96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008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" name="AutoShape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53" y="1125"/>
                            <a:ext cx="90" cy="96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008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7" name="AutoShape 9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68" y="1152"/>
                            <a:ext cx="90" cy="96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008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8" name="AutoShape 9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09" y="1125"/>
                            <a:ext cx="90" cy="96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008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9" name="AutoShape 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8" y="1269"/>
                            <a:ext cx="90" cy="96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008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0" name="AutoShape 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96" y="1323"/>
                            <a:ext cx="90" cy="96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008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1" name="AutoShape 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19" y="1182"/>
                            <a:ext cx="90" cy="96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008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2" name="AutoShape 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1" y="1248"/>
                            <a:ext cx="90" cy="96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008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55" name="Rectangle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24" y="366"/>
                        <a:ext cx="336" cy="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pic>
                    <p:nvPicPr>
                      <p:cNvPr id="56" name="Picture 3" descr="raa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t="5898" r="96078" b="82309"/>
                      <a:stretch>
                        <a:fillRect/>
                      </a:stretch>
                    </p:blipFill>
                    <p:spPr bwMode="auto">
                      <a:xfrm>
                        <a:off x="2928" y="480"/>
                        <a:ext cx="96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grpSp>
                <p:sp>
                  <p:nvSpPr>
                    <p:cNvPr id="53" name="Text Box 1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01000" y="2819400"/>
                      <a:ext cx="990600" cy="2444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 b="1" u="none" dirty="0">
                          <a:latin typeface="Lucida Sans" pitchFamily="34" charset="0"/>
                        </a:rPr>
                        <a:t>STAR QM08</a:t>
                      </a:r>
                    </a:p>
                  </p:txBody>
                </p:sp>
              </p:grpSp>
              <p:sp>
                <p:nvSpPr>
                  <p:cNvPr id="51" name="Oval 50"/>
                  <p:cNvSpPr/>
                  <p:nvPr/>
                </p:nvSpPr>
                <p:spPr>
                  <a:xfrm>
                    <a:off x="8508642" y="3454758"/>
                    <a:ext cx="609600" cy="228600"/>
                  </a:xfrm>
                  <a:prstGeom prst="ellipse">
                    <a:avLst/>
                  </a:prstGeom>
                  <a:noFill/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9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2209800" y="4812268"/>
                  <a:ext cx="5969904" cy="36933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buFont typeface="Wingdings" pitchFamily="2" charset="2"/>
                    <a:buChar char="ü"/>
                  </a:pPr>
                  <a:r>
                    <a:rPr lang="en-US" sz="1800" u="none" dirty="0">
                      <a:latin typeface="+mj-lt"/>
                    </a:rPr>
                    <a:t>No sign for the </a:t>
                  </a:r>
                  <a:r>
                    <a:rPr lang="en-US" sz="1800" b="1" u="none" dirty="0">
                      <a:solidFill>
                        <a:srgbClr val="C00000"/>
                      </a:solidFill>
                      <a:latin typeface="+mj-lt"/>
                    </a:rPr>
                    <a:t>color factor </a:t>
                  </a:r>
                  <a:r>
                    <a:rPr lang="en-US" sz="1800" u="none" dirty="0">
                      <a:latin typeface="+mj-lt"/>
                    </a:rPr>
                    <a:t>effect on energy loss. </a:t>
                  </a:r>
                </a:p>
              </p:txBody>
            </p:sp>
          </p:grpSp>
          <p:grpSp>
            <p:nvGrpSpPr>
              <p:cNvPr id="42" name="Group 55"/>
              <p:cNvGrpSpPr/>
              <p:nvPr/>
            </p:nvGrpSpPr>
            <p:grpSpPr>
              <a:xfrm>
                <a:off x="2189738" y="4888468"/>
                <a:ext cx="6801862" cy="1893332"/>
                <a:chOff x="1427738" y="1078468"/>
                <a:chExt cx="6801862" cy="1893332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2494420" y="1078468"/>
                  <a:ext cx="45159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u="sng" dirty="0" smtClean="0"/>
                    <a:t>According to QCD at zero temperature</a:t>
                  </a:r>
                  <a:endParaRPr lang="en-US" u="sng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3657600" y="2510135"/>
                  <a:ext cx="23984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ym typeface="Symbol"/>
                    </a:rPr>
                    <a:t>E</a:t>
                  </a:r>
                  <a:r>
                    <a:rPr lang="en-US" sz="2400" baseline="-25000" dirty="0" smtClean="0">
                      <a:solidFill>
                        <a:srgbClr val="3366FF"/>
                      </a:solidFill>
                      <a:sym typeface="Symbol"/>
                    </a:rPr>
                    <a:t>gluon</a:t>
                  </a:r>
                  <a:r>
                    <a:rPr lang="en-US" sz="2400" dirty="0" smtClean="0">
                      <a:sym typeface="Symbol"/>
                    </a:rPr>
                    <a:t>  E</a:t>
                  </a:r>
                  <a:r>
                    <a:rPr lang="en-US" sz="2400" baseline="-25000" dirty="0" smtClean="0">
                      <a:sym typeface="Symbol"/>
                    </a:rPr>
                    <a:t>quark</a:t>
                  </a:r>
                  <a:endParaRPr lang="en-US" sz="2400" baseline="-25000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1427738" y="2179577"/>
                  <a:ext cx="6801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Casimir</a:t>
                  </a:r>
                  <a:r>
                    <a:rPr lang="en-US" dirty="0" smtClean="0"/>
                    <a:t> factor (C</a:t>
                  </a:r>
                  <a:r>
                    <a:rPr lang="en-US" baseline="-25000" dirty="0" smtClean="0"/>
                    <a:t>F</a:t>
                  </a:r>
                  <a:r>
                    <a:rPr lang="en-US" dirty="0" smtClean="0"/>
                    <a:t>=4/3 “quarks” , C</a:t>
                  </a:r>
                  <a:r>
                    <a:rPr lang="en-US" baseline="-25000" dirty="0" smtClean="0"/>
                    <a:t>A</a:t>
                  </a:r>
                  <a:r>
                    <a:rPr lang="en-US" dirty="0" smtClean="0"/>
                    <a:t>=3 “gluons” ), </a:t>
                  </a:r>
                  <a:r>
                    <a:rPr lang="en-US" dirty="0" err="1" smtClean="0"/>
                    <a:t>i.e</a:t>
                  </a:r>
                  <a:r>
                    <a:rPr lang="en-US" dirty="0" smtClean="0"/>
                    <a:t> 2.25</a:t>
                  </a:r>
                  <a:endParaRPr lang="en-US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1664041" y="1431667"/>
                  <a:ext cx="63930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Font typeface="Wingdings" pitchFamily="2" charset="2"/>
                    <a:buChar char="q"/>
                  </a:pPr>
                  <a:r>
                    <a:rPr lang="en-US" dirty="0" smtClean="0"/>
                    <a:t>Gluon should show stronger coupling to the medium.</a:t>
                  </a:r>
                  <a:endParaRPr lang="en-US" dirty="0"/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>
              <a:off x="4757691" y="5556369"/>
              <a:ext cx="1083951" cy="400110"/>
              <a:chOff x="2077812" y="2882721"/>
              <a:chExt cx="1083951" cy="400110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077812" y="2882721"/>
                <a:ext cx="1083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3366FF"/>
                    </a:solidFill>
                    <a:sym typeface="Symbol"/>
                  </a:rPr>
                  <a:t>E   </a:t>
                </a:r>
                <a:r>
                  <a:rPr lang="en-US" sz="2000" b="1" dirty="0" smtClean="0">
                    <a:solidFill>
                      <a:srgbClr val="3366FF"/>
                    </a:solidFill>
                    <a:latin typeface="Segoe UI"/>
                    <a:cs typeface="Segoe UI"/>
                    <a:sym typeface="Symbol"/>
                  </a:rPr>
                  <a:t> </a:t>
                </a:r>
                <a:r>
                  <a:rPr lang="en-US" sz="2000" b="1" dirty="0" smtClean="0">
                    <a:solidFill>
                      <a:srgbClr val="3366FF"/>
                    </a:solidFill>
                    <a:sym typeface="Symbol"/>
                  </a:rPr>
                  <a:t>C</a:t>
                </a:r>
                <a:r>
                  <a:rPr lang="en-US" sz="2000" b="1" baseline="-25000" dirty="0" smtClean="0">
                    <a:solidFill>
                      <a:srgbClr val="3366FF"/>
                    </a:solidFill>
                    <a:sym typeface="Symbol"/>
                  </a:rPr>
                  <a:t>R</a:t>
                </a:r>
                <a:endParaRPr lang="en-US" sz="2000" b="1" baseline="40000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438400" y="2882721"/>
                <a:ext cx="4491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 smtClean="0">
                    <a:latin typeface="Symbol" pitchFamily="18" charset="2"/>
                    <a:ea typeface="DejaVu LGC Sans" charset="0"/>
                    <a:cs typeface="DejaVu LGC Sans" charset="0"/>
                  </a:rPr>
                  <a:t></a:t>
                </a:r>
                <a:r>
                  <a:rPr lang="en-GB" sz="2000" b="1" dirty="0" smtClean="0">
                    <a:latin typeface="Lucida Sans" pitchFamily="34" charset="0"/>
                    <a:ea typeface="DejaVu LGC Sans" charset="0"/>
                    <a:cs typeface="DejaVu LGC Sans" charset="0"/>
                  </a:rPr>
                  <a:t> </a:t>
                </a:r>
                <a:endParaRPr lang="en-US" sz="20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0AA5-2F99-4D32-AC9D-B4EB2A5165C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116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Road Behind</a:t>
            </a:r>
            <a:endParaRPr lang="en-US" b="1" u="sng" dirty="0"/>
          </a:p>
        </p:txBody>
      </p:sp>
      <p:sp>
        <p:nvSpPr>
          <p:cNvPr id="4" name="AutoShape 30"/>
          <p:cNvSpPr>
            <a:spLocks noChangeArrowheads="1"/>
          </p:cNvSpPr>
          <p:nvPr/>
        </p:nvSpPr>
        <p:spPr bwMode="auto">
          <a:xfrm>
            <a:off x="381000" y="407894"/>
            <a:ext cx="8382000" cy="457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3366FF"/>
                </a:solidFill>
                <a:latin typeface="+mj-lt"/>
              </a:rPr>
              <a:t>High-p</a:t>
            </a:r>
            <a:r>
              <a:rPr lang="en-US" sz="2000" baseline="-25000" dirty="0" smtClean="0">
                <a:solidFill>
                  <a:srgbClr val="3366FF"/>
                </a:solidFill>
                <a:latin typeface="+mj-lt"/>
              </a:rPr>
              <a:t>T</a:t>
            </a:r>
            <a:r>
              <a:rPr lang="en-US" sz="2000" dirty="0" smtClean="0">
                <a:solidFill>
                  <a:srgbClr val="3366FF"/>
                </a:solidFill>
                <a:latin typeface="+mj-lt"/>
              </a:rPr>
              <a:t>: 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Nuclear modification factor </a:t>
            </a:r>
            <a:r>
              <a:rPr lang="en-US" sz="2000" b="1" u="none" dirty="0" smtClean="0">
                <a:solidFill>
                  <a:srgbClr val="C00000"/>
                </a:solidFill>
                <a:latin typeface="+mj-lt"/>
              </a:rPr>
              <a:t>R</a:t>
            </a:r>
            <a:r>
              <a:rPr lang="en-US" sz="2000" b="1" u="none" baseline="-25000" dirty="0" smtClean="0">
                <a:solidFill>
                  <a:srgbClr val="C00000"/>
                </a:solidFill>
                <a:latin typeface="+mj-lt"/>
              </a:rPr>
              <a:t>AA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 of light quarks,</a:t>
            </a:r>
          </a:p>
          <a:p>
            <a:pPr algn="ctr"/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 </a:t>
            </a:r>
            <a:r>
              <a:rPr lang="en-US" sz="2000" u="none" dirty="0">
                <a:solidFill>
                  <a:srgbClr val="3366FF"/>
                </a:solidFill>
                <a:latin typeface="+mj-lt"/>
              </a:rPr>
              <a:t>heavy quarks and 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gluons at </a:t>
            </a:r>
            <a:r>
              <a:rPr lang="en-US" sz="2000" b="1" u="none" dirty="0" smtClean="0">
                <a:solidFill>
                  <a:srgbClr val="C00000"/>
                </a:solidFill>
                <a:latin typeface="+mj-lt"/>
              </a:rPr>
              <a:t>mid rapidity</a:t>
            </a:r>
            <a:r>
              <a:rPr lang="en-US" sz="2000" u="none" dirty="0" smtClean="0">
                <a:solidFill>
                  <a:srgbClr val="3366FF"/>
                </a:solidFill>
                <a:latin typeface="+mj-lt"/>
              </a:rPr>
              <a:t>!</a:t>
            </a:r>
            <a:endParaRPr lang="en-US" sz="2000" u="none" dirty="0">
              <a:solidFill>
                <a:srgbClr val="3366FF"/>
              </a:solidFill>
              <a:latin typeface="+mj-lt"/>
            </a:endParaRPr>
          </a:p>
        </p:txBody>
      </p:sp>
      <p:grpSp>
        <p:nvGrpSpPr>
          <p:cNvPr id="43" name="Group 125"/>
          <p:cNvGrpSpPr/>
          <p:nvPr/>
        </p:nvGrpSpPr>
        <p:grpSpPr>
          <a:xfrm>
            <a:off x="0" y="1066800"/>
            <a:ext cx="9144000" cy="4523601"/>
            <a:chOff x="0" y="381000"/>
            <a:chExt cx="9144000" cy="4523601"/>
          </a:xfrm>
        </p:grpSpPr>
        <p:grpSp>
          <p:nvGrpSpPr>
            <p:cNvPr id="48" name="Group 155"/>
            <p:cNvGrpSpPr/>
            <p:nvPr/>
          </p:nvGrpSpPr>
          <p:grpSpPr>
            <a:xfrm>
              <a:off x="0" y="381000"/>
              <a:ext cx="9144000" cy="3276600"/>
              <a:chOff x="0" y="381000"/>
              <a:chExt cx="9144000" cy="3276600"/>
            </a:xfrm>
          </p:grpSpPr>
          <p:pic>
            <p:nvPicPr>
              <p:cNvPr id="79" name="Picture 163" descr="RAA_gamma_pi0_eta_AuAu200GeV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82600"/>
                <a:ext cx="3200400" cy="30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0" name="Group 75"/>
              <p:cNvGrpSpPr>
                <a:grpSpLocks/>
              </p:cNvGrpSpPr>
              <p:nvPr/>
            </p:nvGrpSpPr>
            <p:grpSpPr bwMode="auto">
              <a:xfrm>
                <a:off x="5969000" y="457200"/>
                <a:ext cx="3175000" cy="3124200"/>
                <a:chOff x="2724" y="366"/>
                <a:chExt cx="2844" cy="1554"/>
              </a:xfrm>
            </p:grpSpPr>
            <p:grpSp>
              <p:nvGrpSpPr>
                <p:cNvPr id="52" name="Group 76"/>
                <p:cNvGrpSpPr>
                  <a:grpSpLocks/>
                </p:cNvGrpSpPr>
                <p:nvPr/>
              </p:nvGrpSpPr>
              <p:grpSpPr bwMode="auto">
                <a:xfrm>
                  <a:off x="2736" y="372"/>
                  <a:ext cx="2832" cy="1548"/>
                  <a:chOff x="432" y="528"/>
                  <a:chExt cx="4560" cy="2880"/>
                </a:xfrm>
              </p:grpSpPr>
              <p:grpSp>
                <p:nvGrpSpPr>
                  <p:cNvPr id="54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432" y="528"/>
                    <a:ext cx="4560" cy="2880"/>
                    <a:chOff x="432" y="528"/>
                    <a:chExt cx="4560" cy="2880"/>
                  </a:xfrm>
                </p:grpSpPr>
                <p:pic>
                  <p:nvPicPr>
                    <p:cNvPr id="104" name="Picture 7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/>
                    <a:srcRect l="3636" t="20589" r="10001" b="8824"/>
                    <a:stretch>
                      <a:fillRect/>
                    </a:stretch>
                  </p:blipFill>
                  <p:spPr bwMode="auto">
                    <a:xfrm>
                      <a:off x="432" y="528"/>
                      <a:ext cx="4560" cy="28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05" name="Picture 7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/>
                    <a:srcRect l="23636" t="64117" r="46364" b="30000"/>
                    <a:stretch>
                      <a:fillRect/>
                    </a:stretch>
                  </p:blipFill>
                  <p:spPr bwMode="auto">
                    <a:xfrm>
                      <a:off x="1488" y="2208"/>
                      <a:ext cx="1584" cy="2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106" name="Picture 8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 l="20000" t="74706" r="53636" b="20589"/>
                    <a:stretch>
                      <a:fillRect/>
                    </a:stretch>
                  </p:blipFill>
                  <p:spPr bwMode="auto">
                    <a:xfrm>
                      <a:off x="3360" y="672"/>
                      <a:ext cx="139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</p:grpSp>
              <p:grpSp>
                <p:nvGrpSpPr>
                  <p:cNvPr id="57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1344" y="624"/>
                    <a:ext cx="3456" cy="2244"/>
                    <a:chOff x="1344" y="624"/>
                    <a:chExt cx="3456" cy="2244"/>
                  </a:xfrm>
                </p:grpSpPr>
                <p:pic>
                  <p:nvPicPr>
                    <p:cNvPr id="90" name="Picture 8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 l="21819" t="66470" r="50000" b="22942"/>
                    <a:stretch>
                      <a:fillRect/>
                    </a:stretch>
                  </p:blipFill>
                  <p:spPr bwMode="auto">
                    <a:xfrm>
                      <a:off x="1554" y="2436"/>
                      <a:ext cx="1488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91" name="Picture 83" descr="PionRaa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/>
                    <a:srcRect l="14772" t="1561" r="3409" b="34225"/>
                    <a:stretch>
                      <a:fillRect/>
                    </a:stretch>
                  </p:blipFill>
                  <p:spPr bwMode="auto">
                    <a:xfrm>
                      <a:off x="1344" y="624"/>
                      <a:ext cx="3456" cy="1728"/>
                    </a:xfrm>
                    <a:prstGeom prst="rect">
                      <a:avLst/>
                    </a:prstGeom>
                    <a:noFill/>
                    <a:effectLst/>
                  </p:spPr>
                </p:pic>
                <p:sp>
                  <p:nvSpPr>
                    <p:cNvPr id="92" name="AutoShap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5" y="795"/>
                      <a:ext cx="90" cy="9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AutoShap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2" y="732"/>
                      <a:ext cx="90" cy="9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AutoShap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1" y="864"/>
                      <a:ext cx="90" cy="9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AutoShap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2" y="1026"/>
                      <a:ext cx="90" cy="9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3" y="1008"/>
                      <a:ext cx="90" cy="9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AutoShap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53" y="1125"/>
                      <a:ext cx="90" cy="9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AutoShap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8" y="1152"/>
                      <a:ext cx="90" cy="9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AutoShap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9" y="1125"/>
                      <a:ext cx="90" cy="9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AutoShap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8" y="1269"/>
                      <a:ext cx="90" cy="9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" name="AutoShap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6" y="1323"/>
                      <a:ext cx="90" cy="9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AutoShap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9" y="1182"/>
                      <a:ext cx="90" cy="9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AutoShap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1" y="1248"/>
                      <a:ext cx="90" cy="96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8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86" name="Rectangle 96"/>
                <p:cNvSpPr>
                  <a:spLocks noChangeArrowheads="1"/>
                </p:cNvSpPr>
                <p:nvPr/>
              </p:nvSpPr>
              <p:spPr bwMode="auto">
                <a:xfrm>
                  <a:off x="2724" y="366"/>
                  <a:ext cx="336" cy="91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87" name="Picture 3" descr="raa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t="5898" r="96078" b="82309"/>
                <a:stretch>
                  <a:fillRect/>
                </a:stretch>
              </p:blipFill>
              <p:spPr bwMode="auto">
                <a:xfrm>
                  <a:off x="2928" y="480"/>
                  <a:ext cx="9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81" name="Picture 4" descr="Figure_04"/>
              <p:cNvPicPr>
                <a:picLocks noChangeAspect="1" noChangeArrowheads="1"/>
              </p:cNvPicPr>
              <p:nvPr/>
            </p:nvPicPr>
            <p:blipFill>
              <a:blip r:embed="rId9"/>
              <a:srcRect r="8772"/>
              <a:stretch>
                <a:fillRect/>
              </a:stretch>
            </p:blipFill>
            <p:spPr bwMode="auto">
              <a:xfrm>
                <a:off x="3124200" y="381000"/>
                <a:ext cx="3048000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" name="Rectangle 154"/>
              <p:cNvSpPr>
                <a:spLocks noChangeArrowheads="1"/>
              </p:cNvSpPr>
              <p:nvPr/>
            </p:nvSpPr>
            <p:spPr bwMode="auto">
              <a:xfrm>
                <a:off x="4495800" y="2819400"/>
                <a:ext cx="16002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bIns="0"/>
              <a:lstStyle/>
              <a:p>
                <a:r>
                  <a:rPr lang="en-US" sz="1000" b="1" u="none">
                    <a:solidFill>
                      <a:srgbClr val="000080"/>
                    </a:solidFill>
                    <a:latin typeface="Lucida Sans" pitchFamily="34" charset="0"/>
                    <a:cs typeface="Arial" charset="0"/>
                  </a:rPr>
                  <a:t>PRL 98 (2007)192301</a:t>
                </a:r>
                <a:r>
                  <a:rPr lang="en-US" sz="1000" b="1" u="none">
                    <a:solidFill>
                      <a:srgbClr val="000000"/>
                    </a:solidFill>
                    <a:latin typeface="Lucida Sans" pitchFamily="34" charset="0"/>
                    <a:cs typeface="Arial" charset="0"/>
                  </a:rPr>
                  <a:t> </a:t>
                </a:r>
                <a:endParaRPr lang="en-US" sz="1000" b="1" u="none">
                  <a:latin typeface="Lucida Sans" pitchFamily="34" charset="0"/>
                </a:endParaRPr>
              </a:p>
              <a:p>
                <a:pPr eaLnBrk="0" hangingPunct="0"/>
                <a:endParaRPr lang="en-US" sz="1000" b="1" u="none">
                  <a:latin typeface="Lucida Sans" pitchFamily="34" charset="0"/>
                </a:endParaRPr>
              </a:p>
            </p:txBody>
          </p:sp>
          <p:sp>
            <p:nvSpPr>
              <p:cNvPr id="83" name="Text Box 155"/>
              <p:cNvSpPr txBox="1">
                <a:spLocks noChangeArrowheads="1"/>
              </p:cNvSpPr>
              <p:nvPr/>
            </p:nvSpPr>
            <p:spPr bwMode="auto">
              <a:xfrm>
                <a:off x="8001000" y="2819400"/>
                <a:ext cx="9906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 b="1" u="none">
                    <a:latin typeface="Lucida Sans" pitchFamily="34" charset="0"/>
                  </a:rPr>
                  <a:t>STAR QM08</a:t>
                </a:r>
              </a:p>
            </p:txBody>
          </p:sp>
          <p:sp>
            <p:nvSpPr>
              <p:cNvPr id="84" name="Text Box 164"/>
              <p:cNvSpPr txBox="1">
                <a:spLocks noChangeArrowheads="1"/>
              </p:cNvSpPr>
              <p:nvPr/>
            </p:nvSpPr>
            <p:spPr bwMode="auto">
              <a:xfrm>
                <a:off x="1371600" y="1371600"/>
                <a:ext cx="16764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1" u="none">
                    <a:latin typeface="Lucida Sans" pitchFamily="34" charset="0"/>
                  </a:rPr>
                  <a:t>PRL. 96, 202301 (2006) </a:t>
                </a:r>
              </a:p>
            </p:txBody>
          </p:sp>
        </p:grpSp>
        <p:sp>
          <p:nvSpPr>
            <p:cNvPr id="78" name="Text Box 141"/>
            <p:cNvSpPr txBox="1">
              <a:spLocks noChangeArrowheads="1"/>
            </p:cNvSpPr>
            <p:nvPr/>
          </p:nvSpPr>
          <p:spPr bwMode="auto">
            <a:xfrm>
              <a:off x="1524000" y="3981271"/>
              <a:ext cx="67818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u="none" dirty="0" smtClean="0">
                  <a:solidFill>
                    <a:srgbClr val="3366FF"/>
                  </a:solidFill>
                  <a:latin typeface="+mj-lt"/>
                </a:rPr>
                <a:t>“But </a:t>
              </a:r>
              <a:r>
                <a:rPr lang="en-US" u="none" dirty="0">
                  <a:solidFill>
                    <a:srgbClr val="3366FF"/>
                  </a:solidFill>
                  <a:latin typeface="+mj-lt"/>
                </a:rPr>
                <a:t>nature cannot realize </a:t>
              </a:r>
              <a:r>
                <a:rPr lang="en-US" u="none" dirty="0" smtClean="0">
                  <a:solidFill>
                    <a:srgbClr val="3366FF"/>
                  </a:solidFill>
                  <a:latin typeface="+mj-lt"/>
                </a:rPr>
                <a:t>contradictions. </a:t>
              </a:r>
              <a:r>
                <a:rPr lang="en-US" u="none" dirty="0">
                  <a:solidFill>
                    <a:srgbClr val="3366FF"/>
                  </a:solidFill>
                  <a:latin typeface="+mj-lt"/>
                </a:rPr>
                <a:t>Paradoxes focus our attention, and we think </a:t>
              </a:r>
              <a:r>
                <a:rPr lang="en-US" u="none" dirty="0" smtClean="0">
                  <a:solidFill>
                    <a:srgbClr val="3366FF"/>
                  </a:solidFill>
                  <a:latin typeface="+mj-lt"/>
                </a:rPr>
                <a:t>harder” </a:t>
              </a:r>
            </a:p>
            <a:p>
              <a:pPr algn="ctr"/>
              <a:r>
                <a:rPr lang="en-US" b="1" u="none" dirty="0" smtClean="0">
                  <a:solidFill>
                    <a:srgbClr val="990000"/>
                  </a:solidFill>
                  <a:latin typeface="+mj-lt"/>
                </a:rPr>
                <a:t>F</a:t>
              </a:r>
              <a:r>
                <a:rPr lang="en-US" b="1" u="none" dirty="0">
                  <a:solidFill>
                    <a:srgbClr val="990000"/>
                  </a:solidFill>
                  <a:latin typeface="+mj-lt"/>
                </a:rPr>
                <a:t>. </a:t>
              </a:r>
              <a:r>
                <a:rPr lang="en-US" b="1" u="none" dirty="0" err="1">
                  <a:solidFill>
                    <a:srgbClr val="990000"/>
                  </a:solidFill>
                  <a:latin typeface="+mj-lt"/>
                </a:rPr>
                <a:t>Wilczek</a:t>
              </a:r>
              <a:r>
                <a:rPr lang="en-US" b="1" u="none" dirty="0">
                  <a:solidFill>
                    <a:srgbClr val="990000"/>
                  </a:solidFill>
                  <a:latin typeface="+mj-lt"/>
                </a:rPr>
                <a:t> “Nobel Lecture 2004”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009001"/>
            <a:ext cx="90604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fundamental theoretical result </a:t>
            </a:r>
            <a:r>
              <a:rPr lang="en-US" dirty="0" smtClean="0"/>
              <a:t>regarding the </a:t>
            </a:r>
            <a:r>
              <a:rPr lang="en-US" b="1" dirty="0" smtClean="0">
                <a:solidFill>
                  <a:srgbClr val="C00000"/>
                </a:solidFill>
              </a:rPr>
              <a:t>asymptotic high temperature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phase</a:t>
            </a:r>
            <a:r>
              <a:rPr lang="en-US" dirty="0" smtClean="0"/>
              <a:t> is that it becomes </a:t>
            </a:r>
            <a:r>
              <a:rPr lang="en-US" b="1" dirty="0" smtClean="0">
                <a:solidFill>
                  <a:srgbClr val="0070C0"/>
                </a:solidFill>
              </a:rPr>
              <a:t>quasi-free</a:t>
            </a:r>
            <a:r>
              <a:rPr lang="en-US" dirty="0" smtClean="0"/>
              <a:t>. That is, one can describe major features </a:t>
            </a:r>
          </a:p>
          <a:p>
            <a:pPr algn="ctr"/>
            <a:r>
              <a:rPr lang="en-US" dirty="0" smtClean="0"/>
              <a:t>of this phase quantitatively by modeling it as </a:t>
            </a:r>
            <a:r>
              <a:rPr lang="en-US" b="1" dirty="0" smtClean="0">
                <a:solidFill>
                  <a:srgbClr val="C00000"/>
                </a:solidFill>
              </a:rPr>
              <a:t>a plasma of weakly interacting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quarks and gluons</a:t>
            </a:r>
            <a:r>
              <a:rPr lang="en-US" dirty="0" smtClean="0"/>
              <a:t>. In this sense the fundamental </a:t>
            </a:r>
            <a:r>
              <a:rPr lang="en-US" b="1" dirty="0" smtClean="0">
                <a:solidFill>
                  <a:srgbClr val="C00000"/>
                </a:solidFill>
              </a:rPr>
              <a:t>degrees of freedom of the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microscopic </a:t>
            </a:r>
            <a:r>
              <a:rPr lang="en-US" b="1" dirty="0" err="1" smtClean="0">
                <a:solidFill>
                  <a:srgbClr val="C00000"/>
                </a:solidFill>
              </a:rPr>
              <a:t>Lagrangian</a:t>
            </a:r>
            <a:r>
              <a:rPr lang="en-US" dirty="0" smtClean="0"/>
              <a:t>, ordinarily only indirectly and very fleetingly visible, </a:t>
            </a:r>
          </a:p>
          <a:p>
            <a:pPr algn="ctr"/>
            <a:r>
              <a:rPr lang="en-US" dirty="0" smtClean="0"/>
              <a:t>become manifest (or at least, somewhat less fleetingly visible).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230868"/>
            <a:ext cx="644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to empty space, if you keep adding heat?</a:t>
            </a:r>
            <a:endParaRPr lang="en-US" u="sng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2803" y="76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Road Behind</a:t>
            </a:r>
            <a:endParaRPr lang="en-US" b="1" u="sng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0AA5-2F99-4D32-AC9D-B4EB2A5165C7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0" y="4371201"/>
            <a:ext cx="9067800" cy="734199"/>
            <a:chOff x="0" y="2514600"/>
            <a:chExt cx="9067800" cy="734199"/>
          </a:xfrm>
        </p:grpSpPr>
        <p:sp>
          <p:nvSpPr>
            <p:cNvPr id="8" name="TextBox 7"/>
            <p:cNvSpPr txBox="1"/>
            <p:nvPr/>
          </p:nvSpPr>
          <p:spPr>
            <a:xfrm>
              <a:off x="6477000" y="2971800"/>
              <a:ext cx="24753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F. </a:t>
              </a:r>
              <a:r>
                <a:rPr lang="en-US" sz="1200" dirty="0" err="1" smtClean="0"/>
                <a:t>Wilczek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hep</a:t>
              </a:r>
              <a:r>
                <a:rPr lang="en-US" sz="1200" dirty="0" smtClean="0"/>
                <a:t>-ph/0003183v1</a:t>
              </a:r>
              <a:endParaRPr 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0" y="2514600"/>
              <a:ext cx="906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3366FF"/>
                  </a:solidFill>
                </a:rPr>
                <a:t>In particular,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chiral</a:t>
              </a:r>
              <a:r>
                <a:rPr lang="en-US" b="1" dirty="0" smtClean="0">
                  <a:solidFill>
                    <a:srgbClr val="C00000"/>
                  </a:solidFill>
                </a:rPr>
                <a:t> symmetry is restored</a:t>
              </a:r>
              <a:r>
                <a:rPr lang="en-US" b="1" dirty="0" smtClean="0">
                  <a:solidFill>
                    <a:srgbClr val="3366FF"/>
                  </a:solidFill>
                </a:rPr>
                <a:t>, and confinement comes completely undone.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828800" y="381000"/>
            <a:ext cx="5814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Weakly</a:t>
            </a:r>
            <a:r>
              <a:rPr lang="en-US" sz="2000" b="1" dirty="0" smtClean="0">
                <a:solidFill>
                  <a:srgbClr val="3366FF"/>
                </a:solidFill>
              </a:rPr>
              <a:t> coupled or </a:t>
            </a:r>
            <a:r>
              <a:rPr lang="en-US" sz="2000" b="1" dirty="0" smtClean="0">
                <a:solidFill>
                  <a:srgbClr val="C00000"/>
                </a:solidFill>
              </a:rPr>
              <a:t>Strongly</a:t>
            </a:r>
            <a:r>
              <a:rPr lang="en-US" sz="2000" b="1" dirty="0" smtClean="0">
                <a:solidFill>
                  <a:srgbClr val="3366FF"/>
                </a:solidFill>
              </a:rPr>
              <a:t> coupled medium!</a:t>
            </a:r>
            <a:endParaRPr lang="en-US" sz="20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6|0.6|0.6|0.6|0.6|0.6|0.6|0.6|0.7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6|0.6|0.6|0.6|0.6|0.6|0.7|0.6|0.6|0.6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5|0.6|0.5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7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3937</TotalTime>
  <Words>2395</Words>
  <Application>Microsoft Office PowerPoint</Application>
  <PresentationFormat>On-screen Show (4:3)</PresentationFormat>
  <Paragraphs>471</Paragraphs>
  <Slides>31</Slides>
  <Notes>12</Notes>
  <HiddenSlides>0</HiddenSlides>
  <MMClips>8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TAMU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Hamed</dc:creator>
  <cp:lastModifiedBy>Hamed</cp:lastModifiedBy>
  <cp:revision>382</cp:revision>
  <dcterms:created xsi:type="dcterms:W3CDTF">2008-08-05T04:47:41Z</dcterms:created>
  <dcterms:modified xsi:type="dcterms:W3CDTF">2008-08-22T14:56:27Z</dcterms:modified>
</cp:coreProperties>
</file>